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0" d="100"/>
          <a:sy n="80" d="100"/>
        </p:scale>
        <p:origin x="10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5602" name="Rectangle 2"/>
          <p:cNvSpPr>
            <a:spLocks noGrp="1" noChangeArrowheads="1"/>
          </p:cNvSpPr>
          <p:nvPr>
            <p:ph type="ctrTitle" sz="quarter"/>
          </p:nvPr>
        </p:nvSpPr>
        <p:spPr>
          <a:xfrm>
            <a:off x="914400" y="1676400"/>
            <a:ext cx="10363200" cy="1828800"/>
          </a:xfrm>
        </p:spPr>
        <p:txBody>
          <a:bodyPr/>
          <a:lstStyle>
            <a:lvl1pPr>
              <a:defRPr/>
            </a:lvl1pPr>
          </a:lstStyle>
          <a:p>
            <a:pPr lvl="0"/>
            <a:r>
              <a:rPr lang="en-US" altLang="en-US" noProof="0" smtClean="0"/>
              <a:t>Click to edit Master title style</a:t>
            </a:r>
          </a:p>
        </p:txBody>
      </p:sp>
      <p:sp>
        <p:nvSpPr>
          <p:cNvPr id="25603" name="Rectangle 3"/>
          <p:cNvSpPr>
            <a:spLocks noGrp="1" noChangeArrowheads="1"/>
          </p:cNvSpPr>
          <p:nvPr>
            <p:ph type="subTitle" sz="quarter" idx="1"/>
          </p:nvPr>
        </p:nvSpPr>
        <p:spPr>
          <a:xfrm>
            <a:off x="1828800" y="3886200"/>
            <a:ext cx="8534400" cy="1752600"/>
          </a:xfrm>
        </p:spPr>
        <p:txBody>
          <a:bodyPr/>
          <a:lstStyle>
            <a:lvl1pPr marL="0" indent="0" algn="ctr">
              <a:buFont typeface="Wingdings" panose="05000000000000000000" pitchFamily="2" charset="2"/>
              <a:buNone/>
              <a:defRPr/>
            </a:lvl1pPr>
          </a:lstStyle>
          <a:p>
            <a:pPr lvl="0"/>
            <a:r>
              <a:rPr lang="en-US" altLang="en-US" noProof="0" smtClean="0"/>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D26258C-2BCD-436F-A248-EF0CA0B73926}" type="slidenum">
              <a:rPr lang="en-US" altLang="en-US"/>
              <a:pPr>
                <a:defRPr/>
              </a:pPr>
              <a:t>‹#›</a:t>
            </a:fld>
            <a:endParaRPr lang="en-US" altLang="en-US" dirty="0"/>
          </a:p>
        </p:txBody>
      </p:sp>
    </p:spTree>
    <p:extLst>
      <p:ext uri="{BB962C8B-B14F-4D97-AF65-F5344CB8AC3E}">
        <p14:creationId xmlns:p14="http://schemas.microsoft.com/office/powerpoint/2010/main" val="297193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709B1E7-B5E4-4F5C-BFD2-96248BB934BD}" type="slidenum">
              <a:rPr lang="en-US" altLang="en-US"/>
              <a:pPr>
                <a:defRPr/>
              </a:pPr>
              <a:t>‹#›</a:t>
            </a:fld>
            <a:endParaRPr lang="en-US" altLang="en-US" dirty="0"/>
          </a:p>
        </p:txBody>
      </p:sp>
    </p:spTree>
    <p:extLst>
      <p:ext uri="{BB962C8B-B14F-4D97-AF65-F5344CB8AC3E}">
        <p14:creationId xmlns:p14="http://schemas.microsoft.com/office/powerpoint/2010/main" val="3962163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B069788-5E20-429A-9548-E7527DBE9850}" type="slidenum">
              <a:rPr lang="en-US" altLang="en-US"/>
              <a:pPr>
                <a:defRPr/>
              </a:pPr>
              <a:t>‹#›</a:t>
            </a:fld>
            <a:endParaRPr lang="en-US" altLang="en-US" dirty="0"/>
          </a:p>
        </p:txBody>
      </p:sp>
    </p:spTree>
    <p:extLst>
      <p:ext uri="{BB962C8B-B14F-4D97-AF65-F5344CB8AC3E}">
        <p14:creationId xmlns:p14="http://schemas.microsoft.com/office/powerpoint/2010/main" val="4132301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CB2ABA8-3655-4BC8-BDCA-101A2C7ABD0C}" type="slidenum">
              <a:rPr lang="en-US" altLang="en-US"/>
              <a:pPr>
                <a:defRPr/>
              </a:pPr>
              <a:t>‹#›</a:t>
            </a:fld>
            <a:endParaRPr lang="en-US" altLang="en-US" dirty="0"/>
          </a:p>
        </p:txBody>
      </p:sp>
    </p:spTree>
    <p:extLst>
      <p:ext uri="{BB962C8B-B14F-4D97-AF65-F5344CB8AC3E}">
        <p14:creationId xmlns:p14="http://schemas.microsoft.com/office/powerpoint/2010/main" val="463387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19AB1F3B-8A36-4886-ACF7-276E85272F34}" type="slidenum">
              <a:rPr lang="en-US" altLang="en-US"/>
              <a:pPr>
                <a:defRPr/>
              </a:pPr>
              <a:t>‹#›</a:t>
            </a:fld>
            <a:endParaRPr lang="en-US" altLang="en-US" dirty="0"/>
          </a:p>
        </p:txBody>
      </p:sp>
    </p:spTree>
    <p:extLst>
      <p:ext uri="{BB962C8B-B14F-4D97-AF65-F5344CB8AC3E}">
        <p14:creationId xmlns:p14="http://schemas.microsoft.com/office/powerpoint/2010/main" val="1187649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A7A6267F-77A3-41AC-B2BD-AB0C76A00C2C}" type="slidenum">
              <a:rPr lang="en-US" altLang="en-US"/>
              <a:pPr>
                <a:defRPr/>
              </a:pPr>
              <a:t>‹#›</a:t>
            </a:fld>
            <a:endParaRPr lang="en-US" altLang="en-US" dirty="0"/>
          </a:p>
        </p:txBody>
      </p:sp>
    </p:spTree>
    <p:extLst>
      <p:ext uri="{BB962C8B-B14F-4D97-AF65-F5344CB8AC3E}">
        <p14:creationId xmlns:p14="http://schemas.microsoft.com/office/powerpoint/2010/main" val="345366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88495694-F96C-44C7-B196-239FA187CB85}" type="slidenum">
              <a:rPr lang="en-US" altLang="en-US"/>
              <a:pPr>
                <a:defRPr/>
              </a:pPr>
              <a:t>‹#›</a:t>
            </a:fld>
            <a:endParaRPr lang="en-US" altLang="en-US" dirty="0"/>
          </a:p>
        </p:txBody>
      </p:sp>
    </p:spTree>
    <p:extLst>
      <p:ext uri="{BB962C8B-B14F-4D97-AF65-F5344CB8AC3E}">
        <p14:creationId xmlns:p14="http://schemas.microsoft.com/office/powerpoint/2010/main" val="3835312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5BAFB46-CDBE-4A41-B718-4805D6066CCC}" type="slidenum">
              <a:rPr lang="en-US" altLang="en-US"/>
              <a:pPr>
                <a:defRPr/>
              </a:pPr>
              <a:t>‹#›</a:t>
            </a:fld>
            <a:endParaRPr lang="en-US" altLang="en-US" dirty="0"/>
          </a:p>
        </p:txBody>
      </p:sp>
    </p:spTree>
    <p:extLst>
      <p:ext uri="{BB962C8B-B14F-4D97-AF65-F5344CB8AC3E}">
        <p14:creationId xmlns:p14="http://schemas.microsoft.com/office/powerpoint/2010/main" val="2200903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5591D2F-23F4-4B43-9A88-45AFC906F597}" type="slidenum">
              <a:rPr lang="en-US" altLang="en-US"/>
              <a:pPr>
                <a:defRPr/>
              </a:pPr>
              <a:t>‹#›</a:t>
            </a:fld>
            <a:endParaRPr lang="en-US" altLang="en-US" dirty="0"/>
          </a:p>
        </p:txBody>
      </p:sp>
    </p:spTree>
    <p:extLst>
      <p:ext uri="{BB962C8B-B14F-4D97-AF65-F5344CB8AC3E}">
        <p14:creationId xmlns:p14="http://schemas.microsoft.com/office/powerpoint/2010/main" val="1682586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A68A1D4-97E4-4D30-AAD0-1E339E699337}" type="slidenum">
              <a:rPr lang="en-US" altLang="en-US"/>
              <a:pPr>
                <a:defRPr/>
              </a:pPr>
              <a:t>‹#›</a:t>
            </a:fld>
            <a:endParaRPr lang="en-US" altLang="en-US" dirty="0"/>
          </a:p>
        </p:txBody>
      </p:sp>
    </p:spTree>
    <p:extLst>
      <p:ext uri="{BB962C8B-B14F-4D97-AF65-F5344CB8AC3E}">
        <p14:creationId xmlns:p14="http://schemas.microsoft.com/office/powerpoint/2010/main" val="511678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BFC0E52-8E7F-4942-AC0D-21B42F31ED71}" type="slidenum">
              <a:rPr lang="en-US" altLang="en-US"/>
              <a:pPr>
                <a:defRPr/>
              </a:pPr>
              <a:t>‹#›</a:t>
            </a:fld>
            <a:endParaRPr lang="en-US" altLang="en-US" dirty="0"/>
          </a:p>
        </p:txBody>
      </p:sp>
    </p:spTree>
    <p:extLst>
      <p:ext uri="{BB962C8B-B14F-4D97-AF65-F5344CB8AC3E}">
        <p14:creationId xmlns:p14="http://schemas.microsoft.com/office/powerpoint/2010/main" val="42365419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3DB5D7F-F255-4EF7-80AE-D013876E289B}" type="slidenum">
              <a:rPr lang="en-US" altLang="en-US"/>
              <a:pPr>
                <a:defRPr/>
              </a:pPr>
              <a:t>‹#›</a:t>
            </a:fld>
            <a:endParaRPr lang="en-US" altLang="en-US" dirty="0"/>
          </a:p>
        </p:txBody>
      </p:sp>
    </p:spTree>
    <p:extLst>
      <p:ext uri="{BB962C8B-B14F-4D97-AF65-F5344CB8AC3E}">
        <p14:creationId xmlns:p14="http://schemas.microsoft.com/office/powerpoint/2010/main" val="1678826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609600" y="381000"/>
            <a:ext cx="10972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4579" name="Rectangle 3"/>
          <p:cNvSpPr>
            <a:spLocks noGrp="1" noChangeArrowheads="1"/>
          </p:cNvSpPr>
          <p:nvPr>
            <p:ph type="body" idx="1"/>
          </p:nvPr>
        </p:nvSpPr>
        <p:spPr bwMode="auto">
          <a:xfrm>
            <a:off x="609600" y="19812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2458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24582"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F43206B1-7975-40FE-A0ED-7E8550D53FFB}" type="slidenum">
              <a:rPr lang="en-US" altLang="en-US"/>
              <a:pPr>
                <a:defRPr/>
              </a:pPr>
              <a:t>‹#›</a:t>
            </a:fld>
            <a:endParaRPr lang="en-US" altLang="en-US" dirty="0"/>
          </a:p>
        </p:txBody>
      </p:sp>
    </p:spTree>
    <p:extLst>
      <p:ext uri="{BB962C8B-B14F-4D97-AF65-F5344CB8AC3E}">
        <p14:creationId xmlns:p14="http://schemas.microsoft.com/office/powerpoint/2010/main" val="228087911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geology.com/articles/east-africa-rift.shtml" TargetMode="External"/><Relationship Id="rId2" Type="http://schemas.openxmlformats.org/officeDocument/2006/relationships/hyperlink" Target="https://www.nationalgeographic.org/encyclopedia/rift-valle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ck12.org/earth-science/ocean-continent-convergent-plate-boundaries/lesson/Ocean-Continent-Convergent-Plate-Boundaries-HS-E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oceanexplorer.noaa.gov/okeanos/explorations/ex1605/logs/photolog/welcome.html"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www.whoi.edu/main/topic/trenches"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s://www.worldatlas.com/articles/what-is-a-batholith.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geomaps.wr.usgs.gov/parks/pltec/converge.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geolsoc.org.uk/Plate-Tectonics/Chap3-Plate-Margins/Convergent/Continental-Collisio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usgs.gov/faqs/will-california-eventually-fall-ocean?qt-news_science_products=7#qt-news_science_products" TargetMode="External"/><Relationship Id="rId2" Type="http://schemas.openxmlformats.org/officeDocument/2006/relationships/hyperlink" Target="https://www.iris.edu/hq/inclass/animation/fault_transform"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minerals.net/mineral/magnetite.aspx"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tulane.edu/~sanelson/eens1110/pltect.ht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ed.ted.com/on/kuUO8P4u" TargetMode="External"/><Relationship Id="rId2" Type="http://schemas.openxmlformats.org/officeDocument/2006/relationships/hyperlink" Target="https://ed.ted.com/on/d23aDLZj" TargetMode="External"/><Relationship Id="rId1" Type="http://schemas.openxmlformats.org/officeDocument/2006/relationships/slideLayout" Target="../slideLayouts/slideLayout2.xml"/><Relationship Id="rId5" Type="http://schemas.openxmlformats.org/officeDocument/2006/relationships/hyperlink" Target="https://ed.ted.com/on/TR6UyQcA" TargetMode="External"/><Relationship Id="rId4" Type="http://schemas.openxmlformats.org/officeDocument/2006/relationships/hyperlink" Target="https://ed.ted.com/on/zf4UHyv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Recall and describe to yourself what is happening to the earth’s crust at mid-ocean ridges (look back if you don’t remember)</a:t>
            </a:r>
            <a:endParaRPr lang="en-US" dirty="0"/>
          </a:p>
        </p:txBody>
      </p:sp>
    </p:spTree>
    <p:extLst>
      <p:ext uri="{BB962C8B-B14F-4D97-AF65-F5344CB8AC3E}">
        <p14:creationId xmlns:p14="http://schemas.microsoft.com/office/powerpoint/2010/main" val="7051432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sz="4000" dirty="0"/>
              <a:t>Divergent plate boundaries</a:t>
            </a:r>
          </a:p>
          <a:p>
            <a:pPr lvl="1">
              <a:defRPr/>
            </a:pPr>
            <a:r>
              <a:rPr lang="en-US" b="1" dirty="0" smtClean="0"/>
              <a:t>Rift:</a:t>
            </a:r>
            <a:r>
              <a:rPr lang="en-US" dirty="0" smtClean="0"/>
              <a:t> a long crack in a lithospheric plate formed by hot mantle pushing up from below</a:t>
            </a:r>
          </a:p>
          <a:p>
            <a:pPr lvl="1">
              <a:defRPr/>
            </a:pPr>
            <a:r>
              <a:rPr lang="en-US" b="1" dirty="0" smtClean="0"/>
              <a:t>Rift valley:</a:t>
            </a:r>
            <a:r>
              <a:rPr lang="en-US" dirty="0" smtClean="0"/>
              <a:t> a large, long valley on a continent, formed where the continent is pulled apart by forces produced when mantle material rises up beneath the continent</a:t>
            </a:r>
            <a:endParaRPr lang="en-US" dirty="0"/>
          </a:p>
        </p:txBody>
      </p:sp>
    </p:spTree>
    <p:extLst>
      <p:ext uri="{BB962C8B-B14F-4D97-AF65-F5344CB8AC3E}">
        <p14:creationId xmlns:p14="http://schemas.microsoft.com/office/powerpoint/2010/main" val="33030879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marL="0" indent="0">
              <a:buNone/>
              <a:defRPr/>
            </a:pPr>
            <a:endParaRPr lang="en-US" dirty="0" smtClean="0"/>
          </a:p>
          <a:p>
            <a:pPr lvl="1">
              <a:defRPr/>
            </a:pPr>
            <a:endParaRPr lang="en-US" dirty="0"/>
          </a:p>
        </p:txBody>
      </p:sp>
      <p:pic>
        <p:nvPicPr>
          <p:cNvPr id="64515" name="Picture 1"/>
          <p:cNvPicPr>
            <a:picLocks noChangeAspect="1"/>
          </p:cNvPicPr>
          <p:nvPr/>
        </p:nvPicPr>
        <p:blipFill>
          <a:blip r:embed="rId2">
            <a:extLst>
              <a:ext uri="{28A0092B-C50C-407E-A947-70E740481C1C}">
                <a14:useLocalDpi xmlns:a14="http://schemas.microsoft.com/office/drawing/2010/main" val="0"/>
              </a:ext>
            </a:extLst>
          </a:blip>
          <a:srcRect r="7968" b="23598"/>
          <a:stretch>
            <a:fillRect/>
          </a:stretch>
        </p:blipFill>
        <p:spPr bwMode="auto">
          <a:xfrm>
            <a:off x="1841500" y="304800"/>
            <a:ext cx="475615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TextBox 4"/>
          <p:cNvSpPr txBox="1">
            <a:spLocks noChangeArrowheads="1"/>
          </p:cNvSpPr>
          <p:nvPr/>
        </p:nvSpPr>
        <p:spPr bwMode="auto">
          <a:xfrm>
            <a:off x="6846888" y="304801"/>
            <a:ext cx="359251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rPr>
              <a:t>Step 1: upwarping due to upwelling of magma through the lithosphere.  We don’t know what starts it!</a:t>
            </a:r>
          </a:p>
        </p:txBody>
      </p:sp>
      <p:sp>
        <p:nvSpPr>
          <p:cNvPr id="64517" name="TextBox 8"/>
          <p:cNvSpPr txBox="1">
            <a:spLocks noChangeArrowheads="1"/>
          </p:cNvSpPr>
          <p:nvPr/>
        </p:nvSpPr>
        <p:spPr bwMode="auto">
          <a:xfrm>
            <a:off x="6818313" y="1911350"/>
            <a:ext cx="336391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rPr>
              <a:t>Step 2:</a:t>
            </a:r>
            <a:r>
              <a:rPr lang="en-US" altLang="en-US">
                <a:solidFill>
                  <a:srgbClr val="FFFFFF"/>
                </a:solidFill>
              </a:rPr>
              <a:t> </a:t>
            </a:r>
            <a:r>
              <a:rPr lang="en-US" altLang="en-US" sz="2000">
                <a:solidFill>
                  <a:srgbClr val="FFFFFF"/>
                </a:solidFill>
              </a:rPr>
              <a:t>a rift forms from stress on the crust. A rift valley is formed.  The rift continues to widen as magma is fed into it.</a:t>
            </a:r>
          </a:p>
        </p:txBody>
      </p:sp>
      <p:sp>
        <p:nvSpPr>
          <p:cNvPr id="64518" name="TextBox 11"/>
          <p:cNvSpPr txBox="1">
            <a:spLocks noChangeArrowheads="1"/>
          </p:cNvSpPr>
          <p:nvPr/>
        </p:nvSpPr>
        <p:spPr bwMode="auto">
          <a:xfrm>
            <a:off x="6743700" y="4344988"/>
            <a:ext cx="350520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rPr>
              <a:t>Step 3: nearby ocean water floods the rift valley and an ocean basin is formed.  This is how the Atlantic Ocean started!</a:t>
            </a:r>
          </a:p>
        </p:txBody>
      </p:sp>
    </p:spTree>
    <p:extLst>
      <p:ext uri="{BB962C8B-B14F-4D97-AF65-F5344CB8AC3E}">
        <p14:creationId xmlns:p14="http://schemas.microsoft.com/office/powerpoint/2010/main" val="39739534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marL="0" indent="0">
              <a:buNone/>
              <a:defRPr/>
            </a:pPr>
            <a:endParaRPr lang="en-US" dirty="0" smtClean="0"/>
          </a:p>
          <a:p>
            <a:pPr lvl="1">
              <a:defRPr/>
            </a:pPr>
            <a:endParaRPr lang="en-US" dirty="0"/>
          </a:p>
        </p:txBody>
      </p:sp>
      <p:sp>
        <p:nvSpPr>
          <p:cNvPr id="65539" name="TextBox 3"/>
          <p:cNvSpPr txBox="1">
            <a:spLocks noChangeArrowheads="1"/>
          </p:cNvSpPr>
          <p:nvPr/>
        </p:nvSpPr>
        <p:spPr bwMode="auto">
          <a:xfrm>
            <a:off x="1905000" y="762001"/>
            <a:ext cx="83058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Font typeface="Arial" panose="020B0604020202020204" pitchFamily="34" charset="0"/>
              <a:buChar char="•"/>
            </a:pPr>
            <a:r>
              <a:rPr lang="en-US" altLang="en-US" dirty="0">
                <a:solidFill>
                  <a:srgbClr val="FFFFFF"/>
                </a:solidFill>
                <a:hlinkClick r:id="rId2"/>
              </a:rPr>
              <a:t>National Geographic Pictures and Information on Rift Valleys-you'll want to look at this one.  The pictures are amazing!</a:t>
            </a:r>
            <a:endParaRPr lang="en-US" altLang="en-US" dirty="0">
              <a:solidFill>
                <a:srgbClr val="FFFFFF"/>
              </a:solidFill>
            </a:endParaRPr>
          </a:p>
          <a:p>
            <a:pPr eaLnBrk="0" fontAlgn="base" hangingPunct="0">
              <a:spcBef>
                <a:spcPct val="0"/>
              </a:spcBef>
              <a:spcAft>
                <a:spcPct val="0"/>
              </a:spcAft>
              <a:buClrTx/>
              <a:buSzTx/>
              <a:buFont typeface="Arial" panose="020B0604020202020204" pitchFamily="34" charset="0"/>
              <a:buChar char="•"/>
            </a:pPr>
            <a:r>
              <a:rPr lang="en-US" altLang="en-US" smtClean="0">
                <a:solidFill>
                  <a:srgbClr val="FFFFFF"/>
                </a:solidFill>
                <a:hlinkClick r:id="rId3"/>
              </a:rPr>
              <a:t>Article on the East African River Valley Including How It Forms</a:t>
            </a:r>
            <a:endParaRPr lang="en-US" altLang="en-US">
              <a:solidFill>
                <a:srgbClr val="FFFFFF"/>
              </a:solidFill>
            </a:endParaRPr>
          </a:p>
        </p:txBody>
      </p:sp>
    </p:spTree>
    <p:extLst>
      <p:ext uri="{BB962C8B-B14F-4D97-AF65-F5344CB8AC3E}">
        <p14:creationId xmlns:p14="http://schemas.microsoft.com/office/powerpoint/2010/main" val="16414233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marL="914400" lvl="1" indent="-457200">
              <a:spcBef>
                <a:spcPct val="0"/>
              </a:spcBef>
              <a:buClrTx/>
              <a:buSzTx/>
              <a:buFont typeface="Arial" panose="020B0604020202020204" pitchFamily="34" charset="0"/>
              <a:buChar char="•"/>
              <a:defRPr/>
            </a:pPr>
            <a:r>
              <a:rPr lang="en-US" sz="3200" b="1" dirty="0">
                <a:solidFill>
                  <a:srgbClr val="FFFFFF"/>
                </a:solidFill>
                <a:effectLst/>
              </a:rPr>
              <a:t>Subduction zone</a:t>
            </a:r>
            <a:r>
              <a:rPr lang="en-US" sz="3200" dirty="0">
                <a:solidFill>
                  <a:srgbClr val="FFFFFF"/>
                </a:solidFill>
                <a:effectLst/>
              </a:rPr>
              <a:t>: one plate moves beneath another at a convergent plate boundary</a:t>
            </a:r>
          </a:p>
          <a:p>
            <a:pPr>
              <a:defRPr/>
            </a:pPr>
            <a:endParaRPr lang="en-US" dirty="0"/>
          </a:p>
        </p:txBody>
      </p:sp>
    </p:spTree>
    <p:extLst>
      <p:ext uri="{BB962C8B-B14F-4D97-AF65-F5344CB8AC3E}">
        <p14:creationId xmlns:p14="http://schemas.microsoft.com/office/powerpoint/2010/main" val="3638751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marL="0" indent="0">
              <a:buNone/>
              <a:defRPr/>
            </a:pPr>
            <a:endParaRPr lang="en-US" dirty="0" smtClean="0"/>
          </a:p>
          <a:p>
            <a:pPr lvl="1">
              <a:defRPr/>
            </a:pPr>
            <a:endParaRPr lang="en-US" dirty="0"/>
          </a:p>
        </p:txBody>
      </p:sp>
      <p:sp>
        <p:nvSpPr>
          <p:cNvPr id="67587" name="TextBox 1"/>
          <p:cNvSpPr txBox="1">
            <a:spLocks noChangeArrowheads="1"/>
          </p:cNvSpPr>
          <p:nvPr/>
        </p:nvSpPr>
        <p:spPr bwMode="auto">
          <a:xfrm>
            <a:off x="2057400" y="228600"/>
            <a:ext cx="80772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914400" indent="-45720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Font typeface="Arial" panose="020B0604020202020204" pitchFamily="34" charset="0"/>
              <a:buChar char="•"/>
            </a:pPr>
            <a:r>
              <a:rPr lang="en-US" altLang="en-US" sz="4000">
                <a:solidFill>
                  <a:srgbClr val="FFFFFF"/>
                </a:solidFill>
              </a:rPr>
              <a:t>Oceanic Convergent Plate Boundaries</a:t>
            </a:r>
          </a:p>
          <a:p>
            <a:pPr lvl="1" eaLnBrk="0" fontAlgn="base" hangingPunct="0">
              <a:spcBef>
                <a:spcPct val="0"/>
              </a:spcBef>
              <a:spcAft>
                <a:spcPct val="0"/>
              </a:spcAft>
              <a:buClrTx/>
              <a:buSzTx/>
              <a:buFont typeface="Arial" panose="020B0604020202020204" pitchFamily="34" charset="0"/>
              <a:buChar char="•"/>
            </a:pPr>
            <a:r>
              <a:rPr lang="en-US" altLang="en-US" sz="3200">
                <a:solidFill>
                  <a:srgbClr val="FFFFFF"/>
                </a:solidFill>
              </a:rPr>
              <a:t>Subduction zones can be oceanic crust to oceanic crust.  In this case, the older, denser oceanic crust goes under the newer, thinner and less dense oceanic crust</a:t>
            </a:r>
          </a:p>
          <a:p>
            <a:pPr lvl="1" eaLnBrk="0" fontAlgn="base" hangingPunct="0">
              <a:spcBef>
                <a:spcPct val="0"/>
              </a:spcBef>
              <a:spcAft>
                <a:spcPct val="0"/>
              </a:spcAft>
              <a:buClrTx/>
              <a:buSzTx/>
              <a:buFont typeface="Arial" panose="020B0604020202020204" pitchFamily="34" charset="0"/>
              <a:buChar char="•"/>
            </a:pPr>
            <a:r>
              <a:rPr lang="en-US" altLang="en-US" sz="3200">
                <a:solidFill>
                  <a:srgbClr val="FFFFFF"/>
                </a:solidFill>
              </a:rPr>
              <a:t>When oceanic crust meets continental crust, the oceanic crust always goes under the continental crust. Why??</a:t>
            </a:r>
          </a:p>
          <a:p>
            <a:pPr lvl="1" eaLnBrk="0" fontAlgn="base" hangingPunct="0">
              <a:spcBef>
                <a:spcPct val="0"/>
              </a:spcBef>
              <a:spcAft>
                <a:spcPct val="0"/>
              </a:spcAft>
              <a:buClrTx/>
              <a:buSzTx/>
              <a:buFont typeface="Arial" panose="020B0604020202020204" pitchFamily="34" charset="0"/>
              <a:buChar char="•"/>
            </a:pPr>
            <a:r>
              <a:rPr lang="en-US" altLang="en-US" sz="3200">
                <a:solidFill>
                  <a:srgbClr val="FFFFFF"/>
                </a:solidFill>
                <a:hlinkClick r:id="rId2"/>
              </a:rPr>
              <a:t>Information on what happens when lithospheric plates converge</a:t>
            </a:r>
            <a:endParaRPr lang="en-US" altLang="en-US" sz="3200">
              <a:solidFill>
                <a:srgbClr val="FFFFFF"/>
              </a:solidFill>
            </a:endParaRPr>
          </a:p>
        </p:txBody>
      </p:sp>
    </p:spTree>
    <p:extLst>
      <p:ext uri="{BB962C8B-B14F-4D97-AF65-F5344CB8AC3E}">
        <p14:creationId xmlns:p14="http://schemas.microsoft.com/office/powerpoint/2010/main" val="22115771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a:t>The subduction of oceanic crust </a:t>
            </a:r>
            <a:r>
              <a:rPr lang="en-US" dirty="0" smtClean="0"/>
              <a:t>under continental crust causes </a:t>
            </a:r>
            <a:r>
              <a:rPr lang="en-US" dirty="0"/>
              <a:t>a </a:t>
            </a:r>
            <a:r>
              <a:rPr lang="en-US" dirty="0" smtClean="0"/>
              <a:t>trench</a:t>
            </a:r>
          </a:p>
          <a:p>
            <a:pPr>
              <a:defRPr/>
            </a:pPr>
            <a:r>
              <a:rPr lang="en-US" b="1" dirty="0" smtClean="0"/>
              <a:t>Trench: </a:t>
            </a:r>
            <a:r>
              <a:rPr lang="en-US" dirty="0" smtClean="0"/>
              <a:t>a long, narrow, elongated depression of the deep seafloor</a:t>
            </a:r>
            <a:endParaRPr lang="en-US" b="1" dirty="0"/>
          </a:p>
          <a:p>
            <a:pPr>
              <a:defRPr/>
            </a:pPr>
            <a:endParaRPr lang="en-US" dirty="0"/>
          </a:p>
          <a:p>
            <a:pPr>
              <a:defRPr/>
            </a:pPr>
            <a:endParaRPr lang="en-US" dirty="0"/>
          </a:p>
        </p:txBody>
      </p:sp>
      <p:pic>
        <p:nvPicPr>
          <p:cNvPr id="6861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27188" y="2819400"/>
            <a:ext cx="5383212"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TextBox 3"/>
          <p:cNvSpPr txBox="1">
            <a:spLocks noChangeArrowheads="1"/>
          </p:cNvSpPr>
          <p:nvPr/>
        </p:nvSpPr>
        <p:spPr bwMode="auto">
          <a:xfrm>
            <a:off x="7467600" y="3883025"/>
            <a:ext cx="24384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rPr>
              <a:t>Notice how much deeper the ocean is at the subduction point</a:t>
            </a:r>
          </a:p>
        </p:txBody>
      </p:sp>
      <p:cxnSp>
        <p:nvCxnSpPr>
          <p:cNvPr id="68613" name="Straight Arrow Connector 5"/>
          <p:cNvCxnSpPr>
            <a:cxnSpLocks noChangeShapeType="1"/>
          </p:cNvCxnSpPr>
          <p:nvPr/>
        </p:nvCxnSpPr>
        <p:spPr bwMode="auto">
          <a:xfrm flipH="1">
            <a:off x="4648200" y="4038600"/>
            <a:ext cx="2971800" cy="609600"/>
          </a:xfrm>
          <a:prstGeom prst="straightConnector1">
            <a:avLst/>
          </a:prstGeom>
          <a:noFill/>
          <a:ln w="9525"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614" name="TextBox 8"/>
          <p:cNvSpPr txBox="1">
            <a:spLocks noChangeArrowheads="1"/>
          </p:cNvSpPr>
          <p:nvPr/>
        </p:nvSpPr>
        <p:spPr bwMode="auto">
          <a:xfrm>
            <a:off x="7443788" y="5362575"/>
            <a:ext cx="28956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hlinkClick r:id="rId3"/>
              </a:rPr>
              <a:t>NOAA site talking about the cool things that live in the deep Mariana Trench</a:t>
            </a:r>
            <a:endParaRPr lang="en-US" altLang="en-US" sz="2000">
              <a:solidFill>
                <a:srgbClr val="FFFFFF"/>
              </a:solidFill>
            </a:endParaRPr>
          </a:p>
        </p:txBody>
      </p:sp>
      <p:sp>
        <p:nvSpPr>
          <p:cNvPr id="68615" name="TextBox 1"/>
          <p:cNvSpPr txBox="1">
            <a:spLocks noChangeArrowheads="1"/>
          </p:cNvSpPr>
          <p:nvPr/>
        </p:nvSpPr>
        <p:spPr bwMode="auto">
          <a:xfrm>
            <a:off x="7977188" y="2370139"/>
            <a:ext cx="2362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hlinkClick r:id="rId4"/>
              </a:rPr>
              <a:t>Information on trenches including how they are formed</a:t>
            </a:r>
            <a:endParaRPr lang="en-US" altLang="en-US" sz="2000">
              <a:solidFill>
                <a:srgbClr val="FFFFFF"/>
              </a:solidFill>
            </a:endParaRPr>
          </a:p>
        </p:txBody>
      </p:sp>
    </p:spTree>
    <p:extLst>
      <p:ext uri="{BB962C8B-B14F-4D97-AF65-F5344CB8AC3E}">
        <p14:creationId xmlns:p14="http://schemas.microsoft.com/office/powerpoint/2010/main" val="3512929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228600"/>
            <a:ext cx="8229600" cy="4114800"/>
          </a:xfrm>
        </p:spPr>
        <p:txBody>
          <a:bodyPr/>
          <a:lstStyle/>
          <a:p>
            <a:pPr>
              <a:defRPr/>
            </a:pPr>
            <a:r>
              <a:rPr lang="en-US" b="1" dirty="0" smtClean="0"/>
              <a:t>Continental accretion</a:t>
            </a:r>
            <a:r>
              <a:rPr lang="en-US" dirty="0" smtClean="0"/>
              <a:t>: The growth of a continent at its edges</a:t>
            </a:r>
          </a:p>
          <a:p>
            <a:pPr lvl="1">
              <a:defRPr/>
            </a:pPr>
            <a:r>
              <a:rPr lang="en-US" dirty="0" smtClean="0"/>
              <a:t>As an oceanic plate moves from a mid-ocean ridge to a subduction zone, oceanic sediment is deposited on the top of the plate.  At the subduction zone, this sediment is scraped off and added to the edge of the outer plate.  It is turned into rock and made permanent by heat and pressure.</a:t>
            </a:r>
          </a:p>
          <a:p>
            <a:pPr lvl="1">
              <a:defRPr/>
            </a:pPr>
            <a:r>
              <a:rPr lang="en-US" dirty="0" smtClean="0"/>
              <a:t>Continents also grow as batholiths are added</a:t>
            </a:r>
          </a:p>
          <a:p>
            <a:pPr lvl="2">
              <a:defRPr/>
            </a:pPr>
            <a:r>
              <a:rPr lang="en-US" b="1" dirty="0" smtClean="0"/>
              <a:t>Batholiths</a:t>
            </a:r>
            <a:r>
              <a:rPr lang="en-US" dirty="0" smtClean="0"/>
              <a:t>: a large mass of rock formed when magma intrudes through fissures from multiple sources and cools before it reaches the surface</a:t>
            </a:r>
          </a:p>
          <a:p>
            <a:pPr lvl="2">
              <a:defRPr/>
            </a:pPr>
            <a:r>
              <a:rPr lang="en-US" smtClean="0">
                <a:hlinkClick r:id="rId2"/>
              </a:rPr>
              <a:t>What is a batholith</a:t>
            </a:r>
            <a:endParaRPr lang="en-US" dirty="0"/>
          </a:p>
        </p:txBody>
      </p:sp>
    </p:spTree>
    <p:extLst>
      <p:ext uri="{BB962C8B-B14F-4D97-AF65-F5344CB8AC3E}">
        <p14:creationId xmlns:p14="http://schemas.microsoft.com/office/powerpoint/2010/main" val="23551056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508125" y="1"/>
            <a:ext cx="6243638" cy="4691063"/>
          </a:xfrm>
        </p:spPr>
      </p:pic>
      <p:pic>
        <p:nvPicPr>
          <p:cNvPr id="7065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695826"/>
            <a:ext cx="3429000"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1763" y="1676400"/>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extBox 5"/>
          <p:cNvSpPr txBox="1">
            <a:spLocks noChangeArrowheads="1"/>
          </p:cNvSpPr>
          <p:nvPr/>
        </p:nvSpPr>
        <p:spPr bwMode="auto">
          <a:xfrm>
            <a:off x="8229600" y="3886200"/>
            <a:ext cx="2209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rPr>
              <a:t>Half Dome in Yosemite National Park – an exposed portion of the Sierra Nevada Batholith.</a:t>
            </a:r>
          </a:p>
        </p:txBody>
      </p:sp>
    </p:spTree>
    <p:extLst>
      <p:ext uri="{BB962C8B-B14F-4D97-AF65-F5344CB8AC3E}">
        <p14:creationId xmlns:p14="http://schemas.microsoft.com/office/powerpoint/2010/main" val="39444720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762000"/>
            <a:ext cx="8305800" cy="5943600"/>
          </a:xfrm>
        </p:spPr>
        <p:txBody>
          <a:bodyPr/>
          <a:lstStyle/>
          <a:p>
            <a:pPr>
              <a:defRPr/>
            </a:pPr>
            <a:r>
              <a:rPr lang="en-US" sz="3600" dirty="0"/>
              <a:t>Continental Convergent Plate Boundaries</a:t>
            </a:r>
          </a:p>
          <a:p>
            <a:pPr lvl="1">
              <a:defRPr/>
            </a:pPr>
            <a:r>
              <a:rPr lang="en-US" sz="3600" dirty="0"/>
              <a:t>	</a:t>
            </a:r>
            <a:r>
              <a:rPr lang="en-US" sz="3200" dirty="0"/>
              <a:t>When a spreading ridge and subduction zone meet, the spreading ridge is “swallowed” by the subduction zone.</a:t>
            </a:r>
          </a:p>
          <a:p>
            <a:pPr lvl="1">
              <a:defRPr/>
            </a:pPr>
            <a:r>
              <a:rPr lang="en-US" sz="3200" dirty="0"/>
              <a:t>Then, the plate on the other side of the subduction zone begins to be “swallowed” by the subduction zone.</a:t>
            </a:r>
          </a:p>
          <a:p>
            <a:pPr lvl="1">
              <a:defRPr/>
            </a:pPr>
            <a:r>
              <a:rPr lang="en-US" sz="3200" dirty="0"/>
              <a:t>This is how continents can get pulled together and eventually meet at a subduction zone</a:t>
            </a:r>
          </a:p>
        </p:txBody>
      </p:sp>
    </p:spTree>
    <p:extLst>
      <p:ext uri="{BB962C8B-B14F-4D97-AF65-F5344CB8AC3E}">
        <p14:creationId xmlns:p14="http://schemas.microsoft.com/office/powerpoint/2010/main" val="465579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Continental lithosphere cannot be </a:t>
            </a:r>
            <a:r>
              <a:rPr lang="en-US" dirty="0" err="1" smtClean="0"/>
              <a:t>subducted</a:t>
            </a:r>
            <a:r>
              <a:rPr lang="en-US" dirty="0" smtClean="0"/>
              <a:t> because it is much less dense than the mantle.  It is too buoyant to be “pushed under” </a:t>
            </a:r>
          </a:p>
          <a:p>
            <a:pPr>
              <a:defRPr/>
            </a:pPr>
            <a:r>
              <a:rPr lang="en-US" dirty="0" smtClean="0"/>
              <a:t>One continent gets shoved under another continent for 100’s of km’s</a:t>
            </a:r>
            <a:r>
              <a:rPr lang="en-US" dirty="0" smtClean="0">
                <a:sym typeface="Wingdings" panose="05000000000000000000" pitchFamily="2" charset="2"/>
              </a:rPr>
              <a:t> Really thick crust with really high mountains!</a:t>
            </a:r>
            <a:endParaRPr lang="en-US" dirty="0"/>
          </a:p>
        </p:txBody>
      </p:sp>
    </p:spTree>
    <p:extLst>
      <p:ext uri="{BB962C8B-B14F-4D97-AF65-F5344CB8AC3E}">
        <p14:creationId xmlns:p14="http://schemas.microsoft.com/office/powerpoint/2010/main" val="31740630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smtClean="0">
                <a:hlinkClick r:id="rId2"/>
              </a:rPr>
              <a:t>Plate to plate interactions</a:t>
            </a:r>
            <a:endParaRPr lang="en-US" dirty="0"/>
          </a:p>
        </p:txBody>
      </p:sp>
    </p:spTree>
    <p:extLst>
      <p:ext uri="{BB962C8B-B14F-4D97-AF65-F5344CB8AC3E}">
        <p14:creationId xmlns:p14="http://schemas.microsoft.com/office/powerpoint/2010/main" val="36571887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There is only one good example of continent to continent convergent plate boundaries.</a:t>
            </a:r>
          </a:p>
          <a:p>
            <a:pPr>
              <a:defRPr/>
            </a:pPr>
            <a:r>
              <a:rPr lang="en-US" b="1" dirty="0" smtClean="0"/>
              <a:t>Suture zone:</a:t>
            </a:r>
            <a:r>
              <a:rPr lang="en-US" dirty="0" smtClean="0"/>
              <a:t> the zone where two continents have met and become welded into a single continent.</a:t>
            </a:r>
          </a:p>
          <a:p>
            <a:pPr>
              <a:defRPr/>
            </a:pPr>
            <a:r>
              <a:rPr lang="en-US" dirty="0" smtClean="0"/>
              <a:t>Why is the Tibetan Plateau (The Himalayas) the largest area of very high elevations in the world?</a:t>
            </a:r>
          </a:p>
          <a:p>
            <a:pPr>
              <a:defRPr/>
            </a:pPr>
            <a:r>
              <a:rPr lang="en-US" dirty="0" smtClean="0">
                <a:hlinkClick r:id="rId2"/>
              </a:rPr>
              <a:t>The only good example of a suture zone</a:t>
            </a:r>
            <a:endParaRPr lang="en-US" dirty="0" smtClean="0"/>
          </a:p>
          <a:p>
            <a:pPr>
              <a:defRPr/>
            </a:pPr>
            <a:endParaRPr lang="en-US" dirty="0"/>
          </a:p>
        </p:txBody>
      </p:sp>
    </p:spTree>
    <p:extLst>
      <p:ext uri="{BB962C8B-B14F-4D97-AF65-F5344CB8AC3E}">
        <p14:creationId xmlns:p14="http://schemas.microsoft.com/office/powerpoint/2010/main" val="26720713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hlinkClick r:id="rId2"/>
              </a:rPr>
              <a:t>Will </a:t>
            </a:r>
            <a:r>
              <a:rPr lang="en-US" dirty="0" err="1" smtClean="0">
                <a:hlinkClick r:id="rId2"/>
              </a:rPr>
              <a:t>california</a:t>
            </a:r>
            <a:r>
              <a:rPr lang="en-US" dirty="0" smtClean="0">
                <a:hlinkClick r:id="rId2"/>
              </a:rPr>
              <a:t> eventually fall in the ocean?</a:t>
            </a:r>
            <a:endParaRPr lang="en-US" dirty="0" smtClean="0"/>
          </a:p>
          <a:p>
            <a:pPr>
              <a:defRPr/>
            </a:pPr>
            <a:r>
              <a:rPr lang="en-US" dirty="0" smtClean="0">
                <a:hlinkClick r:id="rId3"/>
              </a:rPr>
              <a:t>Will California eventually fall into the ocean-</a:t>
            </a:r>
            <a:r>
              <a:rPr lang="en-US" smtClean="0">
                <a:hlinkClick r:id="rId3"/>
              </a:rPr>
              <a:t>usgs</a:t>
            </a:r>
            <a:endParaRPr lang="en-US" dirty="0"/>
          </a:p>
        </p:txBody>
      </p:sp>
      <p:pic>
        <p:nvPicPr>
          <p:cNvPr id="1026" name="Picture 2" descr="7 major plate tectonic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5509" y="2690535"/>
            <a:ext cx="6457950" cy="3600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9422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382000" cy="5334000"/>
          </a:xfrm>
        </p:spPr>
        <p:txBody>
          <a:bodyPr/>
          <a:lstStyle/>
          <a:p>
            <a:pPr>
              <a:defRPr/>
            </a:pPr>
            <a:r>
              <a:rPr lang="en-US" b="1" dirty="0" err="1" smtClean="0"/>
              <a:t>Paleomagnetism</a:t>
            </a:r>
            <a:r>
              <a:rPr lang="en-US" b="1" dirty="0" smtClean="0"/>
              <a:t>: </a:t>
            </a:r>
            <a:r>
              <a:rPr lang="en-US" dirty="0" smtClean="0"/>
              <a:t>The record of the past orientation and polarity of Earth’s magnetic field recorded in rocks containing the mineral magnetite</a:t>
            </a:r>
          </a:p>
          <a:p>
            <a:pPr>
              <a:defRPr/>
            </a:pPr>
            <a:r>
              <a:rPr lang="en-US" b="1" dirty="0" smtClean="0"/>
              <a:t>Magnetite: </a:t>
            </a:r>
            <a:r>
              <a:rPr lang="en-US" dirty="0" smtClean="0"/>
              <a:t>The only mineral that is a natural magnet</a:t>
            </a:r>
          </a:p>
          <a:p>
            <a:pPr>
              <a:defRPr/>
            </a:pPr>
            <a:r>
              <a:rPr lang="en-US" dirty="0" smtClean="0">
                <a:hlinkClick r:id="rId2"/>
              </a:rPr>
              <a:t>What is magnetite</a:t>
            </a:r>
            <a:endParaRPr lang="en-US" dirty="0"/>
          </a:p>
        </p:txBody>
      </p:sp>
      <p:pic>
        <p:nvPicPr>
          <p:cNvPr id="7782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43613" y="3949700"/>
            <a:ext cx="42291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8495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4114800"/>
          </a:xfrm>
        </p:spPr>
        <p:txBody>
          <a:bodyPr/>
          <a:lstStyle/>
          <a:p>
            <a:pPr>
              <a:defRPr/>
            </a:pPr>
            <a:r>
              <a:rPr lang="en-US" dirty="0" smtClean="0"/>
              <a:t>Earth’s magnetic field has the same pattern that would be observed if there were a giant bar magnet inside Earth.  Imagine this magnet lying along Earth’s axis of rotation.</a:t>
            </a:r>
            <a:endParaRPr lang="en-US" dirty="0"/>
          </a:p>
        </p:txBody>
      </p:sp>
      <p:pic>
        <p:nvPicPr>
          <p:cNvPr id="78851" name="Picture 6" descr="Image result for earth's magnetic fie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1" y="2819401"/>
            <a:ext cx="338137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6687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dirty="0" smtClean="0"/>
              <a:t>There is not really a big magnet in Earth.  The magnetic field is thought to exist because of movements of liquid iron in Earth’s core.</a:t>
            </a:r>
            <a:endParaRPr lang="en-US" dirty="0"/>
          </a:p>
        </p:txBody>
      </p:sp>
    </p:spTree>
    <p:extLst>
      <p:ext uri="{BB962C8B-B14F-4D97-AF65-F5344CB8AC3E}">
        <p14:creationId xmlns:p14="http://schemas.microsoft.com/office/powerpoint/2010/main" val="23908341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dirty="0" smtClean="0"/>
              <a:t>Because of the orientation of the magnetic field, the </a:t>
            </a:r>
            <a:r>
              <a:rPr lang="en-US" dirty="0" err="1" smtClean="0"/>
              <a:t>paleomagnetism</a:t>
            </a:r>
            <a:r>
              <a:rPr lang="en-US" dirty="0" smtClean="0"/>
              <a:t> of a rock sample can tell you the latitude of the sample when it formed.  This is called </a:t>
            </a:r>
            <a:r>
              <a:rPr lang="en-US" b="1" dirty="0" err="1" smtClean="0"/>
              <a:t>paleolatitude</a:t>
            </a:r>
            <a:r>
              <a:rPr lang="en-US" dirty="0" smtClean="0"/>
              <a:t>.</a:t>
            </a:r>
            <a:endParaRPr lang="en-US" dirty="0"/>
          </a:p>
        </p:txBody>
      </p:sp>
    </p:spTree>
    <p:extLst>
      <p:ext uri="{BB962C8B-B14F-4D97-AF65-F5344CB8AC3E}">
        <p14:creationId xmlns:p14="http://schemas.microsoft.com/office/powerpoint/2010/main" val="2581216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dirty="0" smtClean="0"/>
              <a:t>Measurements of </a:t>
            </a:r>
            <a:r>
              <a:rPr lang="en-US" dirty="0" err="1" smtClean="0"/>
              <a:t>paleolatitude</a:t>
            </a:r>
            <a:r>
              <a:rPr lang="en-US" dirty="0" smtClean="0"/>
              <a:t> are one of the things geologists use to reconstruct past supercontinents like Pangea.</a:t>
            </a:r>
            <a:endParaRPr lang="en-US" dirty="0"/>
          </a:p>
        </p:txBody>
      </p:sp>
    </p:spTree>
    <p:extLst>
      <p:ext uri="{BB962C8B-B14F-4D97-AF65-F5344CB8AC3E}">
        <p14:creationId xmlns:p14="http://schemas.microsoft.com/office/powerpoint/2010/main" val="10408809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dirty="0" smtClean="0"/>
              <a:t>The big problem is that there is no way of measuring </a:t>
            </a:r>
            <a:r>
              <a:rPr lang="en-US" dirty="0" err="1" smtClean="0"/>
              <a:t>paleolongitude</a:t>
            </a:r>
            <a:r>
              <a:rPr lang="en-US" dirty="0" smtClean="0"/>
              <a:t>.  This is because the magnetic field lines are always oriented north-south.</a:t>
            </a:r>
            <a:endParaRPr lang="en-US" dirty="0"/>
          </a:p>
        </p:txBody>
      </p:sp>
    </p:spTree>
    <p:extLst>
      <p:ext uri="{BB962C8B-B14F-4D97-AF65-F5344CB8AC3E}">
        <p14:creationId xmlns:p14="http://schemas.microsoft.com/office/powerpoint/2010/main" val="25197863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dirty="0" smtClean="0">
                <a:hlinkClick r:id="rId2"/>
              </a:rPr>
              <a:t>Good summary of the concepts in the unit</a:t>
            </a:r>
            <a:endParaRPr lang="en-US" dirty="0"/>
          </a:p>
        </p:txBody>
      </p:sp>
    </p:spTree>
    <p:extLst>
      <p:ext uri="{BB962C8B-B14F-4D97-AF65-F5344CB8AC3E}">
        <p14:creationId xmlns:p14="http://schemas.microsoft.com/office/powerpoint/2010/main" val="6966174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dirty="0" smtClean="0"/>
              <a:t>Additional videos to watch:</a:t>
            </a:r>
          </a:p>
          <a:p>
            <a:pPr>
              <a:defRPr/>
            </a:pPr>
            <a:r>
              <a:rPr lang="en-US" dirty="0" err="1" smtClean="0">
                <a:hlinkClick r:id="rId2"/>
              </a:rPr>
              <a:t>geographypods</a:t>
            </a:r>
            <a:r>
              <a:rPr lang="en-US" dirty="0" smtClean="0">
                <a:hlinkClick r:id="rId2"/>
              </a:rPr>
              <a:t> plate tectonics movie</a:t>
            </a:r>
            <a:endParaRPr lang="en-US" dirty="0" smtClean="0"/>
          </a:p>
          <a:p>
            <a:pPr>
              <a:defRPr/>
            </a:pPr>
            <a:r>
              <a:rPr lang="en-US" dirty="0" smtClean="0">
                <a:hlinkClick r:id="rId3"/>
              </a:rPr>
              <a:t>plate boundaries and plate movements</a:t>
            </a:r>
            <a:endParaRPr lang="en-US" dirty="0" smtClean="0"/>
          </a:p>
          <a:p>
            <a:pPr>
              <a:defRPr/>
            </a:pPr>
            <a:r>
              <a:rPr lang="en-US" dirty="0" smtClean="0">
                <a:hlinkClick r:id="rId4"/>
              </a:rPr>
              <a:t>Pangea</a:t>
            </a:r>
            <a:endParaRPr lang="en-US" dirty="0" smtClean="0"/>
          </a:p>
          <a:p>
            <a:pPr>
              <a:defRPr/>
            </a:pPr>
            <a:r>
              <a:rPr lang="en-US" dirty="0" smtClean="0">
                <a:hlinkClick r:id="rId5"/>
              </a:rPr>
              <a:t>early earth and plate tectonics</a:t>
            </a:r>
            <a:endParaRPr lang="en-US" dirty="0"/>
          </a:p>
        </p:txBody>
      </p:sp>
    </p:spTree>
    <p:extLst>
      <p:ext uri="{BB962C8B-B14F-4D97-AF65-F5344CB8AC3E}">
        <p14:creationId xmlns:p14="http://schemas.microsoft.com/office/powerpoint/2010/main" val="12657334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Tahoma" panose="020B0604030504040204" pitchFamily="34" charset="0"/>
          </a:defRPr>
        </a:defPPr>
      </a:lstStyle>
    </a:lnDef>
    <a:txDef>
      <a:spPr>
        <a:noFill/>
      </a:spPr>
      <a:bodyPr wrap="square" rtlCol="0">
        <a:spAutoFit/>
      </a:bodyPr>
      <a:lstStyle>
        <a:defPPr>
          <a:defRPr smtClean="0"/>
        </a:defPPr>
      </a:lstStyle>
    </a:tx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507</TotalTime>
  <Words>812</Words>
  <Application>Microsoft Office PowerPoint</Application>
  <PresentationFormat>Widescreen</PresentationFormat>
  <Paragraphs>52</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Tahoma</vt:lpstr>
      <vt:lpstr>Wingdings</vt:lpstr>
      <vt:lpstr>Textured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Illinois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Smyser, Cynthia Ann</dc:creator>
  <cp:lastModifiedBy>Smyser, Cynthia Ann</cp:lastModifiedBy>
  <cp:revision>5</cp:revision>
  <dcterms:created xsi:type="dcterms:W3CDTF">2020-01-21T17:15:54Z</dcterms:created>
  <dcterms:modified xsi:type="dcterms:W3CDTF">2020-02-03T19:07:56Z</dcterms:modified>
</cp:coreProperties>
</file>