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D26258C-2BCD-436F-A248-EF0CA0B73926}" type="slidenum">
              <a:rPr lang="en-US" altLang="en-US"/>
              <a:pPr>
                <a:defRPr/>
              </a:pPr>
              <a:t>‹#›</a:t>
            </a:fld>
            <a:endParaRPr lang="en-US" altLang="en-US" dirty="0"/>
          </a:p>
        </p:txBody>
      </p:sp>
    </p:spTree>
    <p:extLst>
      <p:ext uri="{BB962C8B-B14F-4D97-AF65-F5344CB8AC3E}">
        <p14:creationId xmlns:p14="http://schemas.microsoft.com/office/powerpoint/2010/main" val="341687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709B1E7-B5E4-4F5C-BFD2-96248BB934BD}" type="slidenum">
              <a:rPr lang="en-US" altLang="en-US"/>
              <a:pPr>
                <a:defRPr/>
              </a:pPr>
              <a:t>‹#›</a:t>
            </a:fld>
            <a:endParaRPr lang="en-US" altLang="en-US" dirty="0"/>
          </a:p>
        </p:txBody>
      </p:sp>
    </p:spTree>
    <p:extLst>
      <p:ext uri="{BB962C8B-B14F-4D97-AF65-F5344CB8AC3E}">
        <p14:creationId xmlns:p14="http://schemas.microsoft.com/office/powerpoint/2010/main" val="166096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069788-5E20-429A-9548-E7527DBE9850}" type="slidenum">
              <a:rPr lang="en-US" altLang="en-US"/>
              <a:pPr>
                <a:defRPr/>
              </a:pPr>
              <a:t>‹#›</a:t>
            </a:fld>
            <a:endParaRPr lang="en-US" altLang="en-US" dirty="0"/>
          </a:p>
        </p:txBody>
      </p:sp>
    </p:spTree>
    <p:extLst>
      <p:ext uri="{BB962C8B-B14F-4D97-AF65-F5344CB8AC3E}">
        <p14:creationId xmlns:p14="http://schemas.microsoft.com/office/powerpoint/2010/main" val="102683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CB2ABA8-3655-4BC8-BDCA-101A2C7ABD0C}" type="slidenum">
              <a:rPr lang="en-US" altLang="en-US"/>
              <a:pPr>
                <a:defRPr/>
              </a:pPr>
              <a:t>‹#›</a:t>
            </a:fld>
            <a:endParaRPr lang="en-US" altLang="en-US" dirty="0"/>
          </a:p>
        </p:txBody>
      </p:sp>
    </p:spTree>
    <p:extLst>
      <p:ext uri="{BB962C8B-B14F-4D97-AF65-F5344CB8AC3E}">
        <p14:creationId xmlns:p14="http://schemas.microsoft.com/office/powerpoint/2010/main" val="169537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19AB1F3B-8A36-4886-ACF7-276E85272F34}" type="slidenum">
              <a:rPr lang="en-US" altLang="en-US"/>
              <a:pPr>
                <a:defRPr/>
              </a:pPr>
              <a:t>‹#›</a:t>
            </a:fld>
            <a:endParaRPr lang="en-US" altLang="en-US" dirty="0"/>
          </a:p>
        </p:txBody>
      </p:sp>
    </p:spTree>
    <p:extLst>
      <p:ext uri="{BB962C8B-B14F-4D97-AF65-F5344CB8AC3E}">
        <p14:creationId xmlns:p14="http://schemas.microsoft.com/office/powerpoint/2010/main" val="3965138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7A6267F-77A3-41AC-B2BD-AB0C76A00C2C}" type="slidenum">
              <a:rPr lang="en-US" altLang="en-US"/>
              <a:pPr>
                <a:defRPr/>
              </a:pPr>
              <a:t>‹#›</a:t>
            </a:fld>
            <a:endParaRPr lang="en-US" altLang="en-US" dirty="0"/>
          </a:p>
        </p:txBody>
      </p:sp>
    </p:spTree>
    <p:extLst>
      <p:ext uri="{BB962C8B-B14F-4D97-AF65-F5344CB8AC3E}">
        <p14:creationId xmlns:p14="http://schemas.microsoft.com/office/powerpoint/2010/main" val="305305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8495694-F96C-44C7-B196-239FA187CB85}" type="slidenum">
              <a:rPr lang="en-US" altLang="en-US"/>
              <a:pPr>
                <a:defRPr/>
              </a:pPr>
              <a:t>‹#›</a:t>
            </a:fld>
            <a:endParaRPr lang="en-US" altLang="en-US" dirty="0"/>
          </a:p>
        </p:txBody>
      </p:sp>
    </p:spTree>
    <p:extLst>
      <p:ext uri="{BB962C8B-B14F-4D97-AF65-F5344CB8AC3E}">
        <p14:creationId xmlns:p14="http://schemas.microsoft.com/office/powerpoint/2010/main" val="177736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5BAFB46-CDBE-4A41-B718-4805D6066CCC}" type="slidenum">
              <a:rPr lang="en-US" altLang="en-US"/>
              <a:pPr>
                <a:defRPr/>
              </a:pPr>
              <a:t>‹#›</a:t>
            </a:fld>
            <a:endParaRPr lang="en-US" altLang="en-US" dirty="0"/>
          </a:p>
        </p:txBody>
      </p:sp>
    </p:spTree>
    <p:extLst>
      <p:ext uri="{BB962C8B-B14F-4D97-AF65-F5344CB8AC3E}">
        <p14:creationId xmlns:p14="http://schemas.microsoft.com/office/powerpoint/2010/main" val="293402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5591D2F-23F4-4B43-9A88-45AFC906F597}" type="slidenum">
              <a:rPr lang="en-US" altLang="en-US"/>
              <a:pPr>
                <a:defRPr/>
              </a:pPr>
              <a:t>‹#›</a:t>
            </a:fld>
            <a:endParaRPr lang="en-US" altLang="en-US" dirty="0"/>
          </a:p>
        </p:txBody>
      </p:sp>
    </p:spTree>
    <p:extLst>
      <p:ext uri="{BB962C8B-B14F-4D97-AF65-F5344CB8AC3E}">
        <p14:creationId xmlns:p14="http://schemas.microsoft.com/office/powerpoint/2010/main" val="1494096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A68A1D4-97E4-4D30-AAD0-1E339E699337}" type="slidenum">
              <a:rPr lang="en-US" altLang="en-US"/>
              <a:pPr>
                <a:defRPr/>
              </a:pPr>
              <a:t>‹#›</a:t>
            </a:fld>
            <a:endParaRPr lang="en-US" altLang="en-US" dirty="0"/>
          </a:p>
        </p:txBody>
      </p:sp>
    </p:spTree>
    <p:extLst>
      <p:ext uri="{BB962C8B-B14F-4D97-AF65-F5344CB8AC3E}">
        <p14:creationId xmlns:p14="http://schemas.microsoft.com/office/powerpoint/2010/main" val="208683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FC0E52-8E7F-4942-AC0D-21B42F31ED71}" type="slidenum">
              <a:rPr lang="en-US" altLang="en-US"/>
              <a:pPr>
                <a:defRPr/>
              </a:pPr>
              <a:t>‹#›</a:t>
            </a:fld>
            <a:endParaRPr lang="en-US" altLang="en-US" dirty="0"/>
          </a:p>
        </p:txBody>
      </p:sp>
    </p:spTree>
    <p:extLst>
      <p:ext uri="{BB962C8B-B14F-4D97-AF65-F5344CB8AC3E}">
        <p14:creationId xmlns:p14="http://schemas.microsoft.com/office/powerpoint/2010/main" val="3911317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384800"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3DB5D7F-F255-4EF7-80AE-D013876E289B}" type="slidenum">
              <a:rPr lang="en-US" altLang="en-US"/>
              <a:pPr>
                <a:defRPr/>
              </a:pPr>
              <a:t>‹#›</a:t>
            </a:fld>
            <a:endParaRPr lang="en-US" altLang="en-US" dirty="0"/>
          </a:p>
        </p:txBody>
      </p:sp>
    </p:spTree>
    <p:extLst>
      <p:ext uri="{BB962C8B-B14F-4D97-AF65-F5344CB8AC3E}">
        <p14:creationId xmlns:p14="http://schemas.microsoft.com/office/powerpoint/2010/main" val="3856415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600" y="3810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600" y="1981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F43206B1-7975-40FE-A0ED-7E8550D53FFB}" type="slidenum">
              <a:rPr lang="en-US" altLang="en-US"/>
              <a:pPr>
                <a:defRPr/>
              </a:pPr>
              <a:t>‹#›</a:t>
            </a:fld>
            <a:endParaRPr lang="en-US" altLang="en-US" dirty="0"/>
          </a:p>
        </p:txBody>
      </p:sp>
    </p:spTree>
    <p:extLst>
      <p:ext uri="{BB962C8B-B14F-4D97-AF65-F5344CB8AC3E}">
        <p14:creationId xmlns:p14="http://schemas.microsoft.com/office/powerpoint/2010/main" val="384181964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upload.wikimedia.org/wikipedia/commons/c/c0/Mid-ocean_ridge_topography.gif" TargetMode="External"/><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ytimes.com/2016/01/12/science/midocean-ridges-volcano-underwater.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usatoday30.usatoday.com/news/science/wonderquest/2001-05-16-expanding-atlantic.htm" TargetMode="External"/><Relationship Id="rId2" Type="http://schemas.openxmlformats.org/officeDocument/2006/relationships/hyperlink" Target="http://www.thesea.org/atlantic-ocean-getting-bigger-pacific-ocean-getting-small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pubs.usgs.gov/gip/dynamic/developing.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ubs.usgs.gov/gip/dynamic/developing.html" TargetMode="External"/><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oceanexplorer.noaa.gov/facts/mid-ocean-ridge.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Remember and be able to define the following plate boundary terms: </a:t>
            </a:r>
            <a:r>
              <a:rPr lang="en-US" b="1" dirty="0" smtClean="0"/>
              <a:t>divergent, convergent and transform</a:t>
            </a:r>
          </a:p>
        </p:txBody>
      </p:sp>
    </p:spTree>
    <p:extLst>
      <p:ext uri="{BB962C8B-B14F-4D97-AF65-F5344CB8AC3E}">
        <p14:creationId xmlns:p14="http://schemas.microsoft.com/office/powerpoint/2010/main" val="1219292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Divergent plate boundaries</a:t>
            </a:r>
          </a:p>
          <a:p>
            <a:pPr lvl="1">
              <a:defRPr/>
            </a:pPr>
            <a:r>
              <a:rPr lang="en-US" dirty="0" smtClean="0"/>
              <a:t>Mid-ocean ridges are divergent plate boundaries where mantle asthenosphere rises slowly upwards</a:t>
            </a:r>
            <a:endParaRPr lang="en-US" dirty="0"/>
          </a:p>
        </p:txBody>
      </p:sp>
      <p:pic>
        <p:nvPicPr>
          <p:cNvPr id="46083" name="Picture 6" descr="https://upload.wikimedia.org/wikipedia/commons/c/c0/Mid-ocean_ridge_topograph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3451225"/>
            <a:ext cx="3802063"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extBox 4"/>
          <p:cNvSpPr txBox="1">
            <a:spLocks noChangeArrowheads="1"/>
          </p:cNvSpPr>
          <p:nvPr/>
        </p:nvSpPr>
        <p:spPr bwMode="auto">
          <a:xfrm>
            <a:off x="6721475" y="3733800"/>
            <a:ext cx="396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400">
                <a:solidFill>
                  <a:srgbClr val="FFFFFF"/>
                </a:solidFill>
                <a:hlinkClick r:id="rId3"/>
              </a:rPr>
              <a:t>click here to watch the animation in motion if it is not moving already</a:t>
            </a:r>
            <a:r>
              <a:rPr lang="en-US" altLang="en-US" sz="2400">
                <a:solidFill>
                  <a:srgbClr val="FFFFFF"/>
                </a:solidFill>
              </a:rPr>
              <a:t> </a:t>
            </a:r>
          </a:p>
        </p:txBody>
      </p:sp>
    </p:spTree>
    <p:extLst>
      <p:ext uri="{BB962C8B-B14F-4D97-AF65-F5344CB8AC3E}">
        <p14:creationId xmlns:p14="http://schemas.microsoft.com/office/powerpoint/2010/main" val="3536465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As the rocks rise, they begin to melt and form magma</a:t>
            </a:r>
          </a:p>
          <a:p>
            <a:pPr lvl="1">
              <a:defRPr/>
            </a:pPr>
            <a:r>
              <a:rPr lang="en-US" dirty="0" smtClean="0"/>
              <a:t>The melting temperature of rocks decreases as the pressure decreases </a:t>
            </a:r>
          </a:p>
          <a:p>
            <a:pPr lvl="1">
              <a:defRPr/>
            </a:pPr>
            <a:r>
              <a:rPr lang="en-US" dirty="0" smtClean="0"/>
              <a:t>The temperature of the rock stays about the same because it takes so long to cool, therefore as the pressure lessens, it melts more quickly</a:t>
            </a:r>
            <a:endParaRPr lang="en-US" dirty="0"/>
          </a:p>
        </p:txBody>
      </p:sp>
    </p:spTree>
    <p:extLst>
      <p:ext uri="{BB962C8B-B14F-4D97-AF65-F5344CB8AC3E}">
        <p14:creationId xmlns:p14="http://schemas.microsoft.com/office/powerpoint/2010/main" val="3576785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The rising melted magma from the asthenosphere creates underwater volcanoes all along the mid-ocean ridge</a:t>
            </a:r>
          </a:p>
          <a:p>
            <a:pPr>
              <a:defRPr/>
            </a:pPr>
            <a:r>
              <a:rPr lang="en-US" dirty="0" smtClean="0">
                <a:hlinkClick r:id="rId2"/>
              </a:rPr>
              <a:t>The 40,000 mile volcano</a:t>
            </a:r>
            <a:endParaRPr lang="en-US" dirty="0"/>
          </a:p>
        </p:txBody>
      </p:sp>
      <p:pic>
        <p:nvPicPr>
          <p:cNvPr id="4813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629026"/>
            <a:ext cx="5600700"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990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1676400"/>
            <a:ext cx="8229600" cy="4800600"/>
          </a:xfrm>
        </p:spPr>
        <p:txBody>
          <a:bodyPr/>
          <a:lstStyle/>
          <a:p>
            <a:pPr>
              <a:defRPr/>
            </a:pPr>
            <a:r>
              <a:rPr lang="en-US" dirty="0" smtClean="0"/>
              <a:t>The magma from underwater volcanoes is different than land volcanoes because the pressure from all of the water is great and has a cooling effect</a:t>
            </a:r>
          </a:p>
          <a:p>
            <a:pPr lvl="1">
              <a:defRPr/>
            </a:pPr>
            <a:r>
              <a:rPr lang="en-US" dirty="0" smtClean="0"/>
              <a:t>It oozes more like toothpaste than a liquid</a:t>
            </a:r>
          </a:p>
          <a:p>
            <a:pPr lvl="1">
              <a:defRPr/>
            </a:pPr>
            <a:r>
              <a:rPr lang="en-US" dirty="0" smtClean="0"/>
              <a:t>Some stays under the ground crystallizing there into new rock</a:t>
            </a:r>
          </a:p>
          <a:p>
            <a:pPr lvl="1">
              <a:defRPr/>
            </a:pPr>
            <a:r>
              <a:rPr lang="en-US" dirty="0" smtClean="0"/>
              <a:t>New rock moves away from the crest of the ridge = </a:t>
            </a:r>
            <a:r>
              <a:rPr lang="en-US" b="1" dirty="0" smtClean="0"/>
              <a:t>spreading ridges</a:t>
            </a:r>
            <a:endParaRPr lang="en-US" dirty="0"/>
          </a:p>
        </p:txBody>
      </p:sp>
      <p:sp>
        <p:nvSpPr>
          <p:cNvPr id="49155" name="TextBox 1"/>
          <p:cNvSpPr txBox="1">
            <a:spLocks noChangeArrowheads="1"/>
          </p:cNvSpPr>
          <p:nvPr/>
        </p:nvSpPr>
        <p:spPr bwMode="auto">
          <a:xfrm>
            <a:off x="2286000" y="838200"/>
            <a:ext cx="7086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a:solidFill>
                  <a:srgbClr val="FFFFFF"/>
                </a:solidFill>
              </a:rPr>
              <a:t>How new oceanic crust is formed:</a:t>
            </a:r>
          </a:p>
        </p:txBody>
      </p:sp>
    </p:spTree>
    <p:extLst>
      <p:ext uri="{BB962C8B-B14F-4D97-AF65-F5344CB8AC3E}">
        <p14:creationId xmlns:p14="http://schemas.microsoft.com/office/powerpoint/2010/main" val="4282955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Did you know that the Atlantic Ocean is getting bigger?</a:t>
            </a:r>
          </a:p>
          <a:p>
            <a:pPr lvl="1">
              <a:defRPr/>
            </a:pPr>
            <a:r>
              <a:rPr lang="en-US" dirty="0" smtClean="0">
                <a:hlinkClick r:id="rId2"/>
              </a:rPr>
              <a:t>a brief synopsis of why the Atlantic Ocean is getting bigger</a:t>
            </a:r>
            <a:endParaRPr lang="en-US" dirty="0">
              <a:hlinkClick r:id="rId2"/>
            </a:endParaRPr>
          </a:p>
          <a:p>
            <a:pPr lvl="1">
              <a:defRPr/>
            </a:pPr>
            <a:r>
              <a:rPr lang="en-US" dirty="0" smtClean="0">
                <a:hlinkClick r:id="rId3"/>
              </a:rPr>
              <a:t>Newspaper article on why the Atlantic Ocean is getting bigger</a:t>
            </a:r>
            <a:endParaRPr lang="en-US" dirty="0"/>
          </a:p>
        </p:txBody>
      </p:sp>
    </p:spTree>
    <p:extLst>
      <p:ext uri="{BB962C8B-B14F-4D97-AF65-F5344CB8AC3E}">
        <p14:creationId xmlns:p14="http://schemas.microsoft.com/office/powerpoint/2010/main" val="482670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a:t>Using the polarity of the earth the map the spreading of oceanic crust</a:t>
            </a:r>
          </a:p>
        </p:txBody>
      </p:sp>
      <p:sp>
        <p:nvSpPr>
          <p:cNvPr id="3" name="Content Placeholder 2"/>
          <p:cNvSpPr>
            <a:spLocks noGrp="1"/>
          </p:cNvSpPr>
          <p:nvPr>
            <p:ph idx="1"/>
          </p:nvPr>
        </p:nvSpPr>
        <p:spPr/>
        <p:txBody>
          <a:bodyPr/>
          <a:lstStyle/>
          <a:p>
            <a:pPr>
              <a:defRPr/>
            </a:pPr>
            <a:r>
              <a:rPr lang="en-US" dirty="0" smtClean="0"/>
              <a:t>The new crust formed is made of iron rich rock that is naturally magnetized</a:t>
            </a:r>
          </a:p>
          <a:p>
            <a:pPr>
              <a:defRPr/>
            </a:pPr>
            <a:r>
              <a:rPr lang="en-US" dirty="0" smtClean="0"/>
              <a:t>Most of these rocks have “normal polarity” and the north end of the rock’s “compass needle” points toward the Earth’s magnetic north</a:t>
            </a:r>
          </a:p>
          <a:p>
            <a:pPr>
              <a:defRPr/>
            </a:pPr>
            <a:r>
              <a:rPr lang="en-US" dirty="0" smtClean="0"/>
              <a:t>Some rocks have reverse polarity and they point towards the Earth’s magnetic south</a:t>
            </a:r>
          </a:p>
        </p:txBody>
      </p:sp>
      <p:sp>
        <p:nvSpPr>
          <p:cNvPr id="51204" name="TextBox 3"/>
          <p:cNvSpPr txBox="1">
            <a:spLocks noChangeArrowheads="1"/>
          </p:cNvSpPr>
          <p:nvPr/>
        </p:nvSpPr>
        <p:spPr bwMode="auto">
          <a:xfrm>
            <a:off x="8037513" y="6140450"/>
            <a:ext cx="2209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1800">
                <a:solidFill>
                  <a:srgbClr val="FFFFFF"/>
                </a:solidFill>
              </a:rPr>
              <a:t>continued</a:t>
            </a:r>
          </a:p>
        </p:txBody>
      </p:sp>
    </p:spTree>
    <p:extLst>
      <p:ext uri="{BB962C8B-B14F-4D97-AF65-F5344CB8AC3E}">
        <p14:creationId xmlns:p14="http://schemas.microsoft.com/office/powerpoint/2010/main" val="332963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5222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381001"/>
            <a:ext cx="6553200" cy="6100763"/>
          </a:xfrm>
        </p:spPr>
      </p:pic>
    </p:spTree>
    <p:extLst>
      <p:ext uri="{BB962C8B-B14F-4D97-AF65-F5344CB8AC3E}">
        <p14:creationId xmlns:p14="http://schemas.microsoft.com/office/powerpoint/2010/main" val="481904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762000"/>
            <a:ext cx="8229600" cy="4114800"/>
          </a:xfrm>
        </p:spPr>
        <p:txBody>
          <a:bodyPr/>
          <a:lstStyle/>
          <a:p>
            <a:pPr>
              <a:defRPr/>
            </a:pPr>
            <a:r>
              <a:rPr lang="en-US" dirty="0" smtClean="0"/>
              <a:t>Because the sea floor is constantly spreading, magnetic striping of the polarized rocks form (see picture on next pane)</a:t>
            </a:r>
          </a:p>
          <a:p>
            <a:pPr>
              <a:defRPr/>
            </a:pPr>
            <a:r>
              <a:rPr lang="en-US" dirty="0" smtClean="0"/>
              <a:t>This is evidence that seafloor spreading occurs and demonstrates that the Earth’s polarity has changed over time.</a:t>
            </a:r>
          </a:p>
          <a:p>
            <a:pPr>
              <a:defRPr/>
            </a:pPr>
            <a:r>
              <a:rPr lang="en-US" dirty="0" smtClean="0">
                <a:hlinkClick r:id="rId2"/>
              </a:rPr>
              <a:t>Look </a:t>
            </a:r>
            <a:r>
              <a:rPr lang="en-US" dirty="0">
                <a:hlinkClick r:id="rId2"/>
              </a:rPr>
              <a:t>especially at the magnetic striping and polar reversals </a:t>
            </a:r>
            <a:r>
              <a:rPr lang="en-US" dirty="0" smtClean="0">
                <a:hlinkClick r:id="rId2"/>
              </a:rPr>
              <a:t>section</a:t>
            </a:r>
            <a:endParaRPr lang="en-US" dirty="0"/>
          </a:p>
        </p:txBody>
      </p:sp>
    </p:spTree>
    <p:extLst>
      <p:ext uri="{BB962C8B-B14F-4D97-AF65-F5344CB8AC3E}">
        <p14:creationId xmlns:p14="http://schemas.microsoft.com/office/powerpoint/2010/main" val="245511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altLang="en-US" smtClean="0"/>
              <a:t>Plate Tectonics</a:t>
            </a:r>
          </a:p>
        </p:txBody>
      </p:sp>
      <p:pic>
        <p:nvPicPr>
          <p:cNvPr id="29705" name="Picture 9" descr="cfd-1014_midoce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0" y="1395414"/>
            <a:ext cx="6019800" cy="5462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3" name="Picture 7" descr="image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1" y="1347788"/>
            <a:ext cx="7153275"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277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500"/>
                                        <p:tgtEl>
                                          <p:spTgt spid="29705"/>
                                        </p:tgtEl>
                                        <p:attrNameLst>
                                          <p:attrName>ppt_x</p:attrName>
                                        </p:attrNameLst>
                                      </p:cBhvr>
                                      <p:tavLst>
                                        <p:tav tm="0">
                                          <p:val>
                                            <p:strVal val="ppt_x"/>
                                          </p:val>
                                        </p:tav>
                                        <p:tav tm="100000">
                                          <p:val>
                                            <p:strVal val="ppt_x"/>
                                          </p:val>
                                        </p:tav>
                                      </p:tavLst>
                                    </p:anim>
                                    <p:anim calcmode="lin" valueType="num">
                                      <p:cBhvr additive="base">
                                        <p:cTn id="7" dur="500"/>
                                        <p:tgtEl>
                                          <p:spTgt spid="29705"/>
                                        </p:tgtEl>
                                        <p:attrNameLst>
                                          <p:attrName>ppt_y</p:attrName>
                                        </p:attrNameLst>
                                      </p:cBhvr>
                                      <p:tavLst>
                                        <p:tav tm="0">
                                          <p:val>
                                            <p:strVal val="ppt_y"/>
                                          </p:val>
                                        </p:tav>
                                        <p:tav tm="100000">
                                          <p:val>
                                            <p:strVal val="1+ppt_h/2"/>
                                          </p:val>
                                        </p:tav>
                                      </p:tavLst>
                                    </p:anim>
                                    <p:set>
                                      <p:cBhvr>
                                        <p:cTn id="8" dur="1" fill="hold">
                                          <p:stCondLst>
                                            <p:cond delay="499"/>
                                          </p:stCondLst>
                                        </p:cTn>
                                        <p:tgtEl>
                                          <p:spTgt spid="29705"/>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9703"/>
                                        </p:tgtEl>
                                        <p:attrNameLst>
                                          <p:attrName>style.visibility</p:attrName>
                                        </p:attrNameLst>
                                      </p:cBhvr>
                                      <p:to>
                                        <p:strVal val="visible"/>
                                      </p:to>
                                    </p:set>
                                    <p:anim calcmode="lin" valueType="num">
                                      <p:cBhvr additive="base">
                                        <p:cTn id="13" dur="500" fill="hold"/>
                                        <p:tgtEl>
                                          <p:spTgt spid="29703"/>
                                        </p:tgtEl>
                                        <p:attrNameLst>
                                          <p:attrName>ppt_x</p:attrName>
                                        </p:attrNameLst>
                                      </p:cBhvr>
                                      <p:tavLst>
                                        <p:tav tm="0">
                                          <p:val>
                                            <p:strVal val="#ppt_x"/>
                                          </p:val>
                                        </p:tav>
                                        <p:tav tm="100000">
                                          <p:val>
                                            <p:strVal val="#ppt_x"/>
                                          </p:val>
                                        </p:tav>
                                      </p:tavLst>
                                    </p:anim>
                                    <p:anim calcmode="lin" valueType="num">
                                      <p:cBhvr additive="base">
                                        <p:cTn id="14" dur="500" fill="hold"/>
                                        <p:tgtEl>
                                          <p:spTgt spid="2970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nodeType="clickEffect">
                                  <p:stCondLst>
                                    <p:cond delay="0"/>
                                  </p:stCondLst>
                                  <p:childTnLst>
                                    <p:anim calcmode="lin" valueType="num">
                                      <p:cBhvr additive="base">
                                        <p:cTn id="18" dur="500"/>
                                        <p:tgtEl>
                                          <p:spTgt spid="29703"/>
                                        </p:tgtEl>
                                        <p:attrNameLst>
                                          <p:attrName>ppt_x</p:attrName>
                                        </p:attrNameLst>
                                      </p:cBhvr>
                                      <p:tavLst>
                                        <p:tav tm="0">
                                          <p:val>
                                            <p:strVal val="ppt_x"/>
                                          </p:val>
                                        </p:tav>
                                        <p:tav tm="100000">
                                          <p:val>
                                            <p:strVal val="ppt_x"/>
                                          </p:val>
                                        </p:tav>
                                      </p:tavLst>
                                    </p:anim>
                                    <p:anim calcmode="lin" valueType="num">
                                      <p:cBhvr additive="base">
                                        <p:cTn id="19" dur="500"/>
                                        <p:tgtEl>
                                          <p:spTgt spid="29703"/>
                                        </p:tgtEl>
                                        <p:attrNameLst>
                                          <p:attrName>ppt_y</p:attrName>
                                        </p:attrNameLst>
                                      </p:cBhvr>
                                      <p:tavLst>
                                        <p:tav tm="0">
                                          <p:val>
                                            <p:strVal val="ppt_y"/>
                                          </p:val>
                                        </p:tav>
                                        <p:tav tm="100000">
                                          <p:val>
                                            <p:strVal val="1+ppt_h/2"/>
                                          </p:val>
                                        </p:tav>
                                      </p:tavLst>
                                    </p:anim>
                                    <p:set>
                                      <p:cBhvr>
                                        <p:cTn id="20" dur="1" fill="hold">
                                          <p:stCondLst>
                                            <p:cond delay="499"/>
                                          </p:stCondLst>
                                        </p:cTn>
                                        <p:tgtEl>
                                          <p:spTgt spid="297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575" y="20638"/>
            <a:ext cx="8229600" cy="2590800"/>
          </a:xfrm>
        </p:spPr>
        <p:txBody>
          <a:bodyPr/>
          <a:lstStyle/>
          <a:p>
            <a:pPr algn="l">
              <a:defRPr/>
            </a:pPr>
            <a:r>
              <a:rPr lang="en-US" sz="3200" dirty="0"/>
              <a:t>Seafloor striping is like the back and forth rows that a vacuum cleaner makes.  It is the same rug with the same composition, but the individual fibers are facing a different way</a:t>
            </a:r>
          </a:p>
        </p:txBody>
      </p:sp>
      <p:pic>
        <p:nvPicPr>
          <p:cNvPr id="5529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0" y="1981200"/>
            <a:ext cx="5486400" cy="4114800"/>
          </a:xfrm>
        </p:spPr>
      </p:pic>
    </p:spTree>
    <p:extLst>
      <p:ext uri="{BB962C8B-B14F-4D97-AF65-F5344CB8AC3E}">
        <p14:creationId xmlns:p14="http://schemas.microsoft.com/office/powerpoint/2010/main" val="1693530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sz="half" idx="1"/>
          </p:nvPr>
        </p:nvSpPr>
        <p:spPr>
          <a:xfrm>
            <a:off x="1828800" y="273050"/>
            <a:ext cx="8686800" cy="1828800"/>
          </a:xfrm>
        </p:spPr>
        <p:txBody>
          <a:bodyPr/>
          <a:lstStyle/>
          <a:p>
            <a:pPr eaLnBrk="1" hangingPunct="1">
              <a:defRPr/>
            </a:pPr>
            <a:r>
              <a:rPr lang="en-US" altLang="en-US" sz="3600" dirty="0"/>
              <a:t>F. J. Vine and D.H. Matthews proposed the sea-floor spreading theory</a:t>
            </a:r>
          </a:p>
        </p:txBody>
      </p:sp>
      <p:pic>
        <p:nvPicPr>
          <p:cNvPr id="5632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447800"/>
            <a:ext cx="3048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1"/>
          <p:cNvSpPr txBox="1">
            <a:spLocks noChangeArrowheads="1"/>
          </p:cNvSpPr>
          <p:nvPr/>
        </p:nvSpPr>
        <p:spPr bwMode="auto">
          <a:xfrm>
            <a:off x="2057400" y="5638801"/>
            <a:ext cx="7848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Font typeface="Arial" panose="020B0604020202020204" pitchFamily="34" charset="0"/>
              <a:buChar char="•"/>
            </a:pPr>
            <a:r>
              <a:rPr lang="en-US" altLang="en-US">
                <a:solidFill>
                  <a:srgbClr val="FFFFFF"/>
                </a:solidFill>
                <a:hlinkClick r:id="rId3"/>
              </a:rPr>
              <a:t>Especially look at the section on seafloor spreading</a:t>
            </a:r>
            <a:endParaRPr lang="en-US" altLang="en-US">
              <a:solidFill>
                <a:srgbClr val="FFFFFF"/>
              </a:solidFill>
            </a:endParaRPr>
          </a:p>
        </p:txBody>
      </p:sp>
    </p:spTree>
    <p:extLst>
      <p:ext uri="{BB962C8B-B14F-4D97-AF65-F5344CB8AC3E}">
        <p14:creationId xmlns:p14="http://schemas.microsoft.com/office/powerpoint/2010/main" val="10750244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sz="half" idx="1"/>
          </p:nvPr>
        </p:nvSpPr>
        <p:spPr>
          <a:xfrm>
            <a:off x="2057400" y="609600"/>
            <a:ext cx="8153400" cy="1295400"/>
          </a:xfrm>
        </p:spPr>
        <p:txBody>
          <a:bodyPr/>
          <a:lstStyle/>
          <a:p>
            <a:pPr eaLnBrk="1" hangingPunct="1">
              <a:defRPr/>
            </a:pPr>
            <a:r>
              <a:rPr lang="en-US" altLang="en-US" dirty="0" smtClean="0"/>
              <a:t>The Arctic Ridge has the slowest movement</a:t>
            </a:r>
          </a:p>
        </p:txBody>
      </p:sp>
      <p:sp>
        <p:nvSpPr>
          <p:cNvPr id="3" name="Content Placeholder 2"/>
          <p:cNvSpPr>
            <a:spLocks noGrp="1"/>
          </p:cNvSpPr>
          <p:nvPr>
            <p:ph sz="half" idx="2"/>
          </p:nvPr>
        </p:nvSpPr>
        <p:spPr/>
        <p:txBody>
          <a:bodyPr/>
          <a:lstStyle/>
          <a:p>
            <a:pPr>
              <a:defRPr/>
            </a:pPr>
            <a:endParaRPr lang="en-US"/>
          </a:p>
        </p:txBody>
      </p:sp>
      <p:pic>
        <p:nvPicPr>
          <p:cNvPr id="5837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1" y="1762126"/>
            <a:ext cx="471487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2305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altLang="en-US" smtClean="0"/>
              <a:t>Plate Tectonics</a:t>
            </a:r>
          </a:p>
        </p:txBody>
      </p:sp>
      <p:sp>
        <p:nvSpPr>
          <p:cNvPr id="51203" name="Rectangle 3"/>
          <p:cNvSpPr>
            <a:spLocks noGrp="1" noChangeArrowheads="1"/>
          </p:cNvSpPr>
          <p:nvPr>
            <p:ph type="body" sz="half" idx="1"/>
          </p:nvPr>
        </p:nvSpPr>
        <p:spPr>
          <a:xfrm>
            <a:off x="1905000" y="1447800"/>
            <a:ext cx="8763000" cy="609600"/>
          </a:xfrm>
        </p:spPr>
        <p:txBody>
          <a:bodyPr/>
          <a:lstStyle/>
          <a:p>
            <a:pPr eaLnBrk="1" hangingPunct="1">
              <a:defRPr/>
            </a:pPr>
            <a:r>
              <a:rPr lang="en-US" altLang="en-US" smtClean="0"/>
              <a:t>The East Pacific Ridge is moving the fastest</a:t>
            </a:r>
          </a:p>
        </p:txBody>
      </p:sp>
      <p:pic>
        <p:nvPicPr>
          <p:cNvPr id="51205" name="Picture 5" descr="pacific"/>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048000" y="2057401"/>
            <a:ext cx="6324600" cy="4741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34087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05"/>
                                        </p:tgtEl>
                                        <p:attrNameLst>
                                          <p:attrName>style.visibility</p:attrName>
                                        </p:attrNameLst>
                                      </p:cBhvr>
                                      <p:to>
                                        <p:strVal val="visible"/>
                                      </p:to>
                                    </p:set>
                                    <p:anim calcmode="lin" valueType="num">
                                      <p:cBhvr additive="base">
                                        <p:cTn id="7" dur="500" fill="hold"/>
                                        <p:tgtEl>
                                          <p:spTgt spid="51205"/>
                                        </p:tgtEl>
                                        <p:attrNameLst>
                                          <p:attrName>ppt_x</p:attrName>
                                        </p:attrNameLst>
                                      </p:cBhvr>
                                      <p:tavLst>
                                        <p:tav tm="0">
                                          <p:val>
                                            <p:strVal val="#ppt_x"/>
                                          </p:val>
                                        </p:tav>
                                        <p:tav tm="100000">
                                          <p:val>
                                            <p:strVal val="#ppt_x"/>
                                          </p:val>
                                        </p:tav>
                                      </p:tavLst>
                                    </p:anim>
                                    <p:anim calcmode="lin" valueType="num">
                                      <p:cBhvr additive="base">
                                        <p:cTn id="8" dur="500" fill="hold"/>
                                        <p:tgtEl>
                                          <p:spTgt spid="51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114" y="-7938"/>
            <a:ext cx="8269287" cy="4146551"/>
          </a:xfrm>
        </p:spPr>
        <p:txBody>
          <a:bodyPr/>
          <a:lstStyle/>
          <a:p>
            <a:pPr>
              <a:defRPr/>
            </a:pPr>
            <a:r>
              <a:rPr lang="en-US" dirty="0" smtClean="0"/>
              <a:t>The mid-ocean ridge zig-zags across the entire globe in a continuous mountain range that is between 40,000-60,000 km long</a:t>
            </a:r>
          </a:p>
          <a:p>
            <a:pPr>
              <a:defRPr/>
            </a:pPr>
            <a:r>
              <a:rPr lang="en-US" dirty="0" smtClean="0"/>
              <a:t>Picture the seams on a baseball</a:t>
            </a:r>
          </a:p>
          <a:p>
            <a:pPr>
              <a:defRPr/>
            </a:pPr>
            <a:r>
              <a:rPr lang="en-US" dirty="0" smtClean="0">
                <a:hlinkClick r:id="rId2"/>
              </a:rPr>
              <a:t>What is the mid-ocean ridge</a:t>
            </a:r>
            <a:endParaRPr lang="en-US" dirty="0"/>
          </a:p>
        </p:txBody>
      </p:sp>
      <p:pic>
        <p:nvPicPr>
          <p:cNvPr id="6041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57739" y="3429001"/>
            <a:ext cx="5324475"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Box 5"/>
          <p:cNvSpPr txBox="1">
            <a:spLocks noChangeArrowheads="1"/>
          </p:cNvSpPr>
          <p:nvPr/>
        </p:nvSpPr>
        <p:spPr bwMode="auto">
          <a:xfrm>
            <a:off x="1765300" y="3276601"/>
            <a:ext cx="28194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1600">
                <a:solidFill>
                  <a:srgbClr val="FFFFFF"/>
                </a:solidFill>
              </a:rPr>
              <a:t>The nearly continuous, global Mid-Ocean Ridge system snakes across the Earth’s surface like the seam on a baseball. It is clearly visible on this map of global topography above and below sea level. The ridge system forms the longest and largest mountain range on Earth, winding its way between the continents.</a:t>
            </a:r>
          </a:p>
        </p:txBody>
      </p:sp>
    </p:spTree>
    <p:extLst>
      <p:ext uri="{BB962C8B-B14F-4D97-AF65-F5344CB8AC3E}">
        <p14:creationId xmlns:p14="http://schemas.microsoft.com/office/powerpoint/2010/main" val="1097312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p:txBody>
          <a:bodyPr/>
          <a:lstStyle/>
          <a:p>
            <a:pPr eaLnBrk="1" hangingPunct="1">
              <a:defRPr/>
            </a:pPr>
            <a:r>
              <a:rPr lang="en-US" altLang="en-US" smtClean="0"/>
              <a:t>The mid-ocean ridge is not straight.  There are many perpendicular offsets</a:t>
            </a:r>
          </a:p>
          <a:p>
            <a:pPr eaLnBrk="1" hangingPunct="1">
              <a:defRPr/>
            </a:pPr>
            <a:r>
              <a:rPr lang="en-US" altLang="en-US" smtClean="0"/>
              <a:t>The offsets are parallel to the movement of the plates</a:t>
            </a:r>
            <a:r>
              <a:rPr lang="en-US" altLang="en-US" smtClean="0">
                <a:sym typeface="Wingdings" panose="05000000000000000000" pitchFamily="2" charset="2"/>
              </a:rPr>
              <a:t>scientists can figure out the direction of the movement of the plates</a:t>
            </a:r>
            <a:endParaRPr lang="en-US" altLang="en-US" smtClean="0"/>
          </a:p>
        </p:txBody>
      </p:sp>
      <p:sp>
        <p:nvSpPr>
          <p:cNvPr id="61443" name="TextBox 2"/>
          <p:cNvSpPr txBox="1">
            <a:spLocks noChangeArrowheads="1"/>
          </p:cNvSpPr>
          <p:nvPr/>
        </p:nvSpPr>
        <p:spPr bwMode="auto">
          <a:xfrm>
            <a:off x="8382000" y="6172201"/>
            <a:ext cx="198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1400">
                <a:solidFill>
                  <a:srgbClr val="FFFFFF"/>
                </a:solidFill>
              </a:rPr>
              <a:t>End of section 4</a:t>
            </a:r>
          </a:p>
        </p:txBody>
      </p:sp>
    </p:spTree>
    <p:extLst>
      <p:ext uri="{BB962C8B-B14F-4D97-AF65-F5344CB8AC3E}">
        <p14:creationId xmlns:p14="http://schemas.microsoft.com/office/powerpoint/2010/main" val="3273719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19">
                                            <p:txEl>
                                              <p:pRg st="1" end="1"/>
                                            </p:txEl>
                                          </p:spTgt>
                                        </p:tgtEl>
                                        <p:attrNameLst>
                                          <p:attrName>style.visibility</p:attrName>
                                        </p:attrNameLst>
                                      </p:cBhvr>
                                      <p:to>
                                        <p:strVal val="visible"/>
                                      </p:to>
                                    </p:set>
                                    <p:anim calcmode="lin" valueType="num">
                                      <p:cBhvr additive="base">
                                        <p:cTn id="13" dur="500" fill="hold"/>
                                        <p:tgtEl>
                                          <p:spTgt spid="604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526</Words>
  <Application>Microsoft Office PowerPoint</Application>
  <PresentationFormat>Widescreen</PresentationFormat>
  <Paragraphs>39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Tahoma</vt:lpstr>
      <vt:lpstr>Wingdings</vt:lpstr>
      <vt:lpstr>Textured</vt:lpstr>
      <vt:lpstr>PowerPoint Presentation</vt:lpstr>
      <vt:lpstr>PowerPoint Presentation</vt:lpstr>
      <vt:lpstr>PowerPoint Presentation</vt:lpstr>
      <vt:lpstr>PowerPoint Presentation</vt:lpstr>
      <vt:lpstr>PowerPoint Presentation</vt:lpstr>
      <vt:lpstr>PowerPoint Presentation</vt:lpstr>
      <vt:lpstr>Using the polarity of the earth the map the spreading of oceanic crust</vt:lpstr>
      <vt:lpstr>PowerPoint Presentation</vt:lpstr>
      <vt:lpstr>PowerPoint Presentation</vt:lpstr>
      <vt:lpstr>Plate Tectonics</vt:lpstr>
      <vt:lpstr>Seafloor striping is like the back and forth rows that a vacuum cleaner makes.  It is the same rug with the same composition, but the individual fibers are facing a different way</vt:lpstr>
      <vt:lpstr>PowerPoint Presentation</vt:lpstr>
      <vt:lpstr>PowerPoint Presentation</vt:lpstr>
      <vt:lpstr>Plate Tectonics</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Smyser, Cynthia Ann</dc:creator>
  <cp:lastModifiedBy>Smyser, Cynthia Ann</cp:lastModifiedBy>
  <cp:revision>1</cp:revision>
  <dcterms:created xsi:type="dcterms:W3CDTF">2020-01-21T16:55:27Z</dcterms:created>
  <dcterms:modified xsi:type="dcterms:W3CDTF">2020-01-21T16:56:01Z</dcterms:modified>
</cp:coreProperties>
</file>