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0" d="100"/>
          <a:sy n="80" d="100"/>
        </p:scale>
        <p:origin x="10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5602" name="Rectangle 2"/>
          <p:cNvSpPr>
            <a:spLocks noGrp="1" noChangeArrowheads="1"/>
          </p:cNvSpPr>
          <p:nvPr>
            <p:ph type="ctrTitle" sz="quarter"/>
          </p:nvPr>
        </p:nvSpPr>
        <p:spPr>
          <a:xfrm>
            <a:off x="914400" y="1676400"/>
            <a:ext cx="10363200" cy="1828800"/>
          </a:xfrm>
        </p:spPr>
        <p:txBody>
          <a:bodyPr/>
          <a:lstStyle>
            <a:lvl1pPr>
              <a:defRPr/>
            </a:lvl1pPr>
          </a:lstStyle>
          <a:p>
            <a:pPr lvl="0"/>
            <a:r>
              <a:rPr lang="en-US" altLang="en-US" noProof="0" smtClean="0"/>
              <a:t>Click to edit Master title style</a:t>
            </a:r>
          </a:p>
        </p:txBody>
      </p:sp>
      <p:sp>
        <p:nvSpPr>
          <p:cNvPr id="25603" name="Rectangle 3"/>
          <p:cNvSpPr>
            <a:spLocks noGrp="1" noChangeArrowheads="1"/>
          </p:cNvSpPr>
          <p:nvPr>
            <p:ph type="subTitle" sz="quarter" idx="1"/>
          </p:nvPr>
        </p:nvSpPr>
        <p:spPr>
          <a:xfrm>
            <a:off x="1828800" y="3886200"/>
            <a:ext cx="8534400" cy="1752600"/>
          </a:xfrm>
        </p:spPr>
        <p:txBody>
          <a:bodyPr/>
          <a:lstStyle>
            <a:lvl1pPr marL="0" indent="0" algn="ctr">
              <a:buFont typeface="Wingdings" panose="05000000000000000000" pitchFamily="2" charset="2"/>
              <a:buNone/>
              <a:defRPr/>
            </a:lvl1pPr>
          </a:lstStyle>
          <a:p>
            <a:pPr lvl="0"/>
            <a:r>
              <a:rPr lang="en-US" altLang="en-US" noProof="0" smtClean="0"/>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F3ED1BE7-B2C8-47E0-9B83-A724555825E7}" type="slidenum">
              <a:rPr lang="en-US" altLang="en-US"/>
              <a:pPr>
                <a:defRPr/>
              </a:pPr>
              <a:t>‹#›</a:t>
            </a:fld>
            <a:endParaRPr lang="en-US" altLang="en-US" dirty="0"/>
          </a:p>
        </p:txBody>
      </p:sp>
    </p:spTree>
    <p:extLst>
      <p:ext uri="{BB962C8B-B14F-4D97-AF65-F5344CB8AC3E}">
        <p14:creationId xmlns:p14="http://schemas.microsoft.com/office/powerpoint/2010/main" val="1782573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D404B94-59CF-43E4-A3CD-F7DEEE78B15E}" type="slidenum">
              <a:rPr lang="en-US" altLang="en-US"/>
              <a:pPr>
                <a:defRPr/>
              </a:pPr>
              <a:t>‹#›</a:t>
            </a:fld>
            <a:endParaRPr lang="en-US" altLang="en-US" dirty="0"/>
          </a:p>
        </p:txBody>
      </p:sp>
    </p:spTree>
    <p:extLst>
      <p:ext uri="{BB962C8B-B14F-4D97-AF65-F5344CB8AC3E}">
        <p14:creationId xmlns:p14="http://schemas.microsoft.com/office/powerpoint/2010/main" val="2685269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809534E-6422-4AC7-9A13-8226D2ED6543}" type="slidenum">
              <a:rPr lang="en-US" altLang="en-US"/>
              <a:pPr>
                <a:defRPr/>
              </a:pPr>
              <a:t>‹#›</a:t>
            </a:fld>
            <a:endParaRPr lang="en-US" altLang="en-US" dirty="0"/>
          </a:p>
        </p:txBody>
      </p:sp>
    </p:spTree>
    <p:extLst>
      <p:ext uri="{BB962C8B-B14F-4D97-AF65-F5344CB8AC3E}">
        <p14:creationId xmlns:p14="http://schemas.microsoft.com/office/powerpoint/2010/main" val="4293976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50E5DC1D-00C8-4C20-8ABC-EDC9F3383E6E}" type="slidenum">
              <a:rPr lang="en-US" altLang="en-US"/>
              <a:pPr>
                <a:defRPr/>
              </a:pPr>
              <a:t>‹#›</a:t>
            </a:fld>
            <a:endParaRPr lang="en-US" altLang="en-US" dirty="0"/>
          </a:p>
        </p:txBody>
      </p:sp>
    </p:spTree>
    <p:extLst>
      <p:ext uri="{BB962C8B-B14F-4D97-AF65-F5344CB8AC3E}">
        <p14:creationId xmlns:p14="http://schemas.microsoft.com/office/powerpoint/2010/main" val="352991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652FB4E7-5CC0-4859-BFD1-BBB80E1E3209}" type="slidenum">
              <a:rPr lang="en-US" altLang="en-US"/>
              <a:pPr>
                <a:defRPr/>
              </a:pPr>
              <a:t>‹#›</a:t>
            </a:fld>
            <a:endParaRPr lang="en-US" altLang="en-US" dirty="0"/>
          </a:p>
        </p:txBody>
      </p:sp>
    </p:spTree>
    <p:extLst>
      <p:ext uri="{BB962C8B-B14F-4D97-AF65-F5344CB8AC3E}">
        <p14:creationId xmlns:p14="http://schemas.microsoft.com/office/powerpoint/2010/main" val="2498796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18F9A805-13F9-464C-9989-072003FB7C57}" type="slidenum">
              <a:rPr lang="en-US" altLang="en-US"/>
              <a:pPr>
                <a:defRPr/>
              </a:pPr>
              <a:t>‹#›</a:t>
            </a:fld>
            <a:endParaRPr lang="en-US" altLang="en-US" dirty="0"/>
          </a:p>
        </p:txBody>
      </p:sp>
    </p:spTree>
    <p:extLst>
      <p:ext uri="{BB962C8B-B14F-4D97-AF65-F5344CB8AC3E}">
        <p14:creationId xmlns:p14="http://schemas.microsoft.com/office/powerpoint/2010/main" val="1839136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04E8421E-7F58-40A5-8F79-96D8874E79E5}" type="slidenum">
              <a:rPr lang="en-US" altLang="en-US"/>
              <a:pPr>
                <a:defRPr/>
              </a:pPr>
              <a:t>‹#›</a:t>
            </a:fld>
            <a:endParaRPr lang="en-US" altLang="en-US" dirty="0"/>
          </a:p>
        </p:txBody>
      </p:sp>
    </p:spTree>
    <p:extLst>
      <p:ext uri="{BB962C8B-B14F-4D97-AF65-F5344CB8AC3E}">
        <p14:creationId xmlns:p14="http://schemas.microsoft.com/office/powerpoint/2010/main" val="2513938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C7DF658-EEE5-46AD-9B0C-6F429BB24E84}" type="slidenum">
              <a:rPr lang="en-US" altLang="en-US"/>
              <a:pPr>
                <a:defRPr/>
              </a:pPr>
              <a:t>‹#›</a:t>
            </a:fld>
            <a:endParaRPr lang="en-US" altLang="en-US" dirty="0"/>
          </a:p>
        </p:txBody>
      </p:sp>
    </p:spTree>
    <p:extLst>
      <p:ext uri="{BB962C8B-B14F-4D97-AF65-F5344CB8AC3E}">
        <p14:creationId xmlns:p14="http://schemas.microsoft.com/office/powerpoint/2010/main" val="1422022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7433924-AFD5-46EC-A45F-2F65C34B9DD6}" type="slidenum">
              <a:rPr lang="en-US" altLang="en-US"/>
              <a:pPr>
                <a:defRPr/>
              </a:pPr>
              <a:t>‹#›</a:t>
            </a:fld>
            <a:endParaRPr lang="en-US" altLang="en-US" dirty="0"/>
          </a:p>
        </p:txBody>
      </p:sp>
    </p:spTree>
    <p:extLst>
      <p:ext uri="{BB962C8B-B14F-4D97-AF65-F5344CB8AC3E}">
        <p14:creationId xmlns:p14="http://schemas.microsoft.com/office/powerpoint/2010/main" val="1248198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A663389-1442-4ED6-B3F8-CA8E346516D0}" type="slidenum">
              <a:rPr lang="en-US" altLang="en-US"/>
              <a:pPr>
                <a:defRPr/>
              </a:pPr>
              <a:t>‹#›</a:t>
            </a:fld>
            <a:endParaRPr lang="en-US" altLang="en-US" dirty="0"/>
          </a:p>
        </p:txBody>
      </p:sp>
    </p:spTree>
    <p:extLst>
      <p:ext uri="{BB962C8B-B14F-4D97-AF65-F5344CB8AC3E}">
        <p14:creationId xmlns:p14="http://schemas.microsoft.com/office/powerpoint/2010/main" val="30370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8B94FE2-B388-41EF-BCE2-1DAE640010AF}" type="slidenum">
              <a:rPr lang="en-US" altLang="en-US"/>
              <a:pPr>
                <a:defRPr/>
              </a:pPr>
              <a:t>‹#›</a:t>
            </a:fld>
            <a:endParaRPr lang="en-US" altLang="en-US" dirty="0"/>
          </a:p>
        </p:txBody>
      </p:sp>
    </p:spTree>
    <p:extLst>
      <p:ext uri="{BB962C8B-B14F-4D97-AF65-F5344CB8AC3E}">
        <p14:creationId xmlns:p14="http://schemas.microsoft.com/office/powerpoint/2010/main" val="3246826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995103F-AD29-49EB-88DA-FC7894C437B8}" type="slidenum">
              <a:rPr lang="en-US" altLang="en-US"/>
              <a:pPr>
                <a:defRPr/>
              </a:pPr>
              <a:t>‹#›</a:t>
            </a:fld>
            <a:endParaRPr lang="en-US" altLang="en-US" dirty="0"/>
          </a:p>
        </p:txBody>
      </p:sp>
    </p:spTree>
    <p:extLst>
      <p:ext uri="{BB962C8B-B14F-4D97-AF65-F5344CB8AC3E}">
        <p14:creationId xmlns:p14="http://schemas.microsoft.com/office/powerpoint/2010/main" val="2038657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609600" y="381000"/>
            <a:ext cx="10972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4579" name="Rectangle 3"/>
          <p:cNvSpPr>
            <a:spLocks noGrp="1" noChangeArrowheads="1"/>
          </p:cNvSpPr>
          <p:nvPr>
            <p:ph type="body" idx="1"/>
          </p:nvPr>
        </p:nvSpPr>
        <p:spPr bwMode="auto">
          <a:xfrm>
            <a:off x="609600" y="19812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2458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24582"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4880990C-C1D6-41EA-9969-1A2F910D0698}" type="slidenum">
              <a:rPr lang="en-US" altLang="en-US"/>
              <a:pPr>
                <a:defRPr/>
              </a:pPr>
              <a:t>‹#›</a:t>
            </a:fld>
            <a:endParaRPr lang="en-US" altLang="en-US" dirty="0"/>
          </a:p>
        </p:txBody>
      </p:sp>
    </p:spTree>
    <p:extLst>
      <p:ext uri="{BB962C8B-B14F-4D97-AF65-F5344CB8AC3E}">
        <p14:creationId xmlns:p14="http://schemas.microsoft.com/office/powerpoint/2010/main" val="247066700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differencebetween.net/science/nature/difference-between-oceanic-and-continental-crust/"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pubs.usgs.gov/gip/interio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popularmechanics.com/science/environment/a7749/how-do-we-know-whats-in-the-earths-core-pm-explains-9750875/"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6qnMT478FI4" TargetMode="External"/><Relationship Id="rId2" Type="http://schemas.openxmlformats.org/officeDocument/2006/relationships/hyperlink" Target="https://www.youtube.com/watch?v=cF0dMTSJa7Q"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s://www.whoi.edu/oceanus/feature/the-engine-that-drives-earth"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s://www.amnh.org/explore/resource-collections/earth-inside-and-out/arthur-holmes-harnessing-the-mechanics-of-mantle-convection-to-the-theory-of-continental-drift/"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britannica.com/biography/Alfred-Wegener"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nationalgeographic.org/encyclopedia/seafloor-spreadin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5867400"/>
          </a:xfrm>
        </p:spPr>
        <p:txBody>
          <a:bodyPr/>
          <a:lstStyle/>
          <a:p>
            <a:pPr>
              <a:defRPr/>
            </a:pPr>
            <a:r>
              <a:rPr lang="en-US" b="1" dirty="0" smtClean="0"/>
              <a:t>Oceanic crust:</a:t>
            </a:r>
            <a:r>
              <a:rPr lang="en-US" dirty="0" smtClean="0"/>
              <a:t> newer, thinner and the site of crust creation</a:t>
            </a:r>
          </a:p>
          <a:p>
            <a:pPr>
              <a:defRPr/>
            </a:pPr>
            <a:r>
              <a:rPr lang="en-US" b="1" dirty="0" smtClean="0"/>
              <a:t>Continental crust: </a:t>
            </a:r>
            <a:r>
              <a:rPr lang="en-US" dirty="0" smtClean="0"/>
              <a:t>much thicker with a varied age</a:t>
            </a:r>
          </a:p>
          <a:p>
            <a:pPr marL="0" indent="0">
              <a:buNone/>
              <a:defRPr/>
            </a:pPr>
            <a:endParaRPr lang="en-US" dirty="0"/>
          </a:p>
          <a:p>
            <a:pPr marL="0" indent="0">
              <a:buNone/>
              <a:defRPr/>
            </a:pPr>
            <a:endParaRPr lang="en-US" dirty="0" smtClean="0"/>
          </a:p>
          <a:p>
            <a:pPr marL="0" indent="0">
              <a:buNone/>
              <a:defRPr/>
            </a:pPr>
            <a:endParaRPr lang="en-US" dirty="0"/>
          </a:p>
          <a:p>
            <a:pPr marL="0" indent="0">
              <a:buNone/>
              <a:defRPr/>
            </a:pPr>
            <a:endParaRPr lang="en-US" dirty="0" smtClean="0"/>
          </a:p>
          <a:p>
            <a:pPr>
              <a:defRPr/>
            </a:pPr>
            <a:r>
              <a:rPr lang="en-US" dirty="0" smtClean="0">
                <a:hlinkClick r:id="rId2"/>
              </a:rPr>
              <a:t>differences between oceanic crust and continental crust and why</a:t>
            </a:r>
            <a:endParaRPr lang="en-US" dirty="0" smtClean="0"/>
          </a:p>
          <a:p>
            <a:pPr marL="0" indent="0">
              <a:buNone/>
              <a:defRPr/>
            </a:pPr>
            <a:endParaRPr lang="en-US" dirty="0"/>
          </a:p>
          <a:p>
            <a:pPr marL="0" indent="0">
              <a:buNone/>
              <a:defRPr/>
            </a:pPr>
            <a:endParaRPr lang="en-US" dirty="0"/>
          </a:p>
        </p:txBody>
      </p:sp>
      <p:pic>
        <p:nvPicPr>
          <p:cNvPr id="2969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43425" y="2514600"/>
            <a:ext cx="49530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Box 1"/>
          <p:cNvSpPr txBox="1">
            <a:spLocks noChangeArrowheads="1"/>
          </p:cNvSpPr>
          <p:nvPr/>
        </p:nvSpPr>
        <p:spPr bwMode="auto">
          <a:xfrm>
            <a:off x="8839200" y="201613"/>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1600">
                <a:solidFill>
                  <a:srgbClr val="FFFFFF"/>
                </a:solidFill>
              </a:rPr>
              <a:t>Nothing from section 2</a:t>
            </a:r>
          </a:p>
        </p:txBody>
      </p:sp>
    </p:spTree>
    <p:extLst>
      <p:ext uri="{BB962C8B-B14F-4D97-AF65-F5344CB8AC3E}">
        <p14:creationId xmlns:p14="http://schemas.microsoft.com/office/powerpoint/2010/main" val="1346737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76200"/>
            <a:ext cx="4267200" cy="6400800"/>
          </a:xfrm>
        </p:spPr>
        <p:txBody>
          <a:bodyPr/>
          <a:lstStyle/>
          <a:p>
            <a:pPr>
              <a:defRPr/>
            </a:pPr>
            <a:r>
              <a:rPr lang="en-US" sz="2800" b="1" dirty="0"/>
              <a:t>Density:</a:t>
            </a:r>
            <a:r>
              <a:rPr lang="en-US" sz="2800" dirty="0"/>
              <a:t> the mass per unit volume of a material or substance</a:t>
            </a:r>
          </a:p>
          <a:p>
            <a:pPr lvl="1">
              <a:defRPr/>
            </a:pPr>
            <a:r>
              <a:rPr lang="en-US" sz="2400" dirty="0"/>
              <a:t>Less dense material tends to rise upward and float on more dense material </a:t>
            </a:r>
          </a:p>
          <a:p>
            <a:pPr lvl="1">
              <a:defRPr/>
            </a:pPr>
            <a:r>
              <a:rPr lang="en-US" sz="2400" dirty="0"/>
              <a:t>Rocks in the Earth’s crust are less dense than the rocks of the underlying mantle </a:t>
            </a:r>
            <a:r>
              <a:rPr lang="en-US" sz="2400" dirty="0">
                <a:sym typeface="Wingdings" panose="05000000000000000000" pitchFamily="2" charset="2"/>
              </a:rPr>
              <a:t> the crust “floats” on the more dense interior material</a:t>
            </a:r>
            <a:endParaRPr lang="en-US" sz="2400" dirty="0"/>
          </a:p>
        </p:txBody>
      </p:sp>
      <p:pic>
        <p:nvPicPr>
          <p:cNvPr id="30723" name="Picture 1"/>
          <p:cNvPicPr>
            <a:picLocks noChangeAspect="1"/>
          </p:cNvPicPr>
          <p:nvPr/>
        </p:nvPicPr>
        <p:blipFill>
          <a:blip r:embed="rId2">
            <a:extLst>
              <a:ext uri="{28A0092B-C50C-407E-A947-70E740481C1C}">
                <a14:useLocalDpi xmlns:a14="http://schemas.microsoft.com/office/drawing/2010/main" val="0"/>
              </a:ext>
            </a:extLst>
          </a:blip>
          <a:srcRect l="9831" t="1971" r="11517" b="1360"/>
          <a:stretch>
            <a:fillRect/>
          </a:stretch>
        </p:blipFill>
        <p:spPr bwMode="auto">
          <a:xfrm>
            <a:off x="5638800" y="2057400"/>
            <a:ext cx="4876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69051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Evidence that the density of rocks varies through the layers of the Earth	</a:t>
            </a:r>
          </a:p>
          <a:p>
            <a:pPr marL="514350" indent="-514350">
              <a:buFont typeface="Wingdings" panose="05000000000000000000" pitchFamily="2" charset="2"/>
              <a:buAutoNum type="arabicPeriod"/>
              <a:defRPr/>
            </a:pPr>
            <a:r>
              <a:rPr lang="en-US" dirty="0" smtClean="0"/>
              <a:t>Laboratory experiments in high-pressure apparatuses show that rocks deep in Earth are denser than the same rocks when they are at the </a:t>
            </a:r>
            <a:r>
              <a:rPr lang="en-US" dirty="0" err="1" smtClean="0"/>
              <a:t>surface</a:t>
            </a:r>
            <a:r>
              <a:rPr lang="en-US" dirty="0" err="1" smtClean="0">
                <a:sym typeface="Wingdings" panose="05000000000000000000" pitchFamily="2" charset="2"/>
              </a:rPr>
              <a:t>rocks</a:t>
            </a:r>
            <a:r>
              <a:rPr lang="en-US" dirty="0" smtClean="0">
                <a:sym typeface="Wingdings" panose="05000000000000000000" pitchFamily="2" charset="2"/>
              </a:rPr>
              <a:t> at the surface have a different density than when under the extreme pressure of overlying rocks</a:t>
            </a:r>
          </a:p>
          <a:p>
            <a:pPr lvl="2" indent="-342900">
              <a:defRPr/>
            </a:pPr>
            <a:r>
              <a:rPr lang="en-US" dirty="0" smtClean="0">
                <a:sym typeface="Wingdings" panose="05000000000000000000" pitchFamily="2" charset="2"/>
              </a:rPr>
              <a:t>Where would the densest rocks be? Why?</a:t>
            </a:r>
          </a:p>
          <a:p>
            <a:pPr lvl="2" indent="-342900">
              <a:defRPr/>
            </a:pPr>
            <a:r>
              <a:rPr lang="en-US" dirty="0" smtClean="0">
                <a:hlinkClick r:id="rId2"/>
              </a:rPr>
              <a:t>Look especially at the section on the core for information on the density of rocks in the Earth's layers</a:t>
            </a:r>
            <a:endParaRPr lang="en-US" dirty="0" smtClean="0"/>
          </a:p>
        </p:txBody>
      </p:sp>
    </p:spTree>
    <p:extLst>
      <p:ext uri="{BB962C8B-B14F-4D97-AF65-F5344CB8AC3E}">
        <p14:creationId xmlns:p14="http://schemas.microsoft.com/office/powerpoint/2010/main" val="21129308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304800"/>
            <a:ext cx="8229600" cy="6858000"/>
          </a:xfrm>
        </p:spPr>
        <p:txBody>
          <a:bodyPr/>
          <a:lstStyle/>
          <a:p>
            <a:pPr marL="0" indent="0">
              <a:buNone/>
              <a:defRPr/>
            </a:pPr>
            <a:r>
              <a:rPr lang="en-US" dirty="0" smtClean="0"/>
              <a:t>2. Newton’s Law of Universal Gravitation:</a:t>
            </a:r>
          </a:p>
          <a:p>
            <a:pPr marL="0" indent="0" algn="ctr">
              <a:buNone/>
              <a:defRPr/>
            </a:pPr>
            <a:endParaRPr lang="en-US" dirty="0"/>
          </a:p>
          <a:p>
            <a:pPr marL="0" indent="0">
              <a:buNone/>
              <a:defRPr/>
            </a:pPr>
            <a:endParaRPr lang="en-US" dirty="0" smtClean="0"/>
          </a:p>
          <a:p>
            <a:pPr>
              <a:defRPr/>
            </a:pPr>
            <a:r>
              <a:rPr lang="en-US" sz="2800" dirty="0"/>
              <a:t>F: force exerted by two objects on each other (would have to be experimentally calculated</a:t>
            </a:r>
          </a:p>
          <a:p>
            <a:pPr>
              <a:defRPr/>
            </a:pPr>
            <a:r>
              <a:rPr lang="en-US" sz="2800" dirty="0"/>
              <a:t>G: Gravitational constant </a:t>
            </a:r>
          </a:p>
          <a:p>
            <a:pPr>
              <a:defRPr/>
            </a:pPr>
            <a:r>
              <a:rPr lang="en-US" sz="2800" dirty="0"/>
              <a:t>m</a:t>
            </a:r>
            <a:r>
              <a:rPr lang="en-US" sz="2800" baseline="-25000" dirty="0"/>
              <a:t>1</a:t>
            </a:r>
            <a:r>
              <a:rPr lang="en-US" sz="2800" dirty="0"/>
              <a:t>: The mass of object one (such as earth which is what we are looking for)</a:t>
            </a:r>
          </a:p>
          <a:p>
            <a:pPr>
              <a:defRPr/>
            </a:pPr>
            <a:r>
              <a:rPr lang="en-US" sz="2800" dirty="0"/>
              <a:t>m</a:t>
            </a:r>
            <a:r>
              <a:rPr lang="en-US" sz="2800" baseline="-25000" dirty="0"/>
              <a:t>2</a:t>
            </a:r>
            <a:r>
              <a:rPr lang="en-US" sz="2800" dirty="0"/>
              <a:t>: The mass of object two (such as you!)</a:t>
            </a:r>
          </a:p>
          <a:p>
            <a:pPr>
              <a:defRPr/>
            </a:pPr>
            <a:r>
              <a:rPr lang="en-US" sz="2800" dirty="0"/>
              <a:t>d: distance between the two masses (in this case the center of the earth to the surface)</a:t>
            </a:r>
          </a:p>
          <a:p>
            <a:pPr>
              <a:defRPr/>
            </a:pPr>
            <a:endParaRPr lang="en-US" dirty="0"/>
          </a:p>
        </p:txBody>
      </p:sp>
      <p:pic>
        <p:nvPicPr>
          <p:cNvPr id="32771" name="Picture 6" descr="Image result for newton's law of universal gravitation formul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914400"/>
            <a:ext cx="24384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1314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lstStyle/>
          <a:p>
            <a:pPr>
              <a:defRPr/>
            </a:pPr>
            <a:r>
              <a:rPr lang="en-US" dirty="0" smtClean="0"/>
              <a:t>Now that we know the overall mass of earth, by then looking at the average density and occurrence of rocks on the surface, it is then possible to calculate that the center of the Earth has to be much denser than the surface</a:t>
            </a:r>
          </a:p>
          <a:p>
            <a:pPr>
              <a:defRPr/>
            </a:pPr>
            <a:endParaRPr lang="en-US" dirty="0"/>
          </a:p>
        </p:txBody>
      </p:sp>
    </p:spTree>
    <p:extLst>
      <p:ext uri="{BB962C8B-B14F-4D97-AF65-F5344CB8AC3E}">
        <p14:creationId xmlns:p14="http://schemas.microsoft.com/office/powerpoint/2010/main" val="8154156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marL="0" indent="0">
              <a:buNone/>
              <a:defRPr/>
            </a:pPr>
            <a:r>
              <a:rPr lang="en-US" dirty="0" smtClean="0"/>
              <a:t>3. Most of the material in the Earth’s core is iron</a:t>
            </a:r>
          </a:p>
          <a:p>
            <a:pPr marL="0" indent="0">
              <a:buNone/>
              <a:defRPr/>
            </a:pPr>
            <a:r>
              <a:rPr lang="en-US" dirty="0" smtClean="0">
                <a:hlinkClick r:id="rId2"/>
              </a:rPr>
              <a:t>Tests that help us know that the earth's core is iron</a:t>
            </a:r>
            <a:endParaRPr lang="en-US" dirty="0"/>
          </a:p>
        </p:txBody>
      </p:sp>
    </p:spTree>
    <p:extLst>
      <p:ext uri="{BB962C8B-B14F-4D97-AF65-F5344CB8AC3E}">
        <p14:creationId xmlns:p14="http://schemas.microsoft.com/office/powerpoint/2010/main" val="1855813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The temperature of Earth increases with depth</a:t>
            </a:r>
          </a:p>
          <a:p>
            <a:pPr lvl="1">
              <a:defRPr/>
            </a:pPr>
            <a:r>
              <a:rPr lang="en-US" dirty="0" smtClean="0"/>
              <a:t>At a depth of 3.5 km temperatures can </a:t>
            </a:r>
            <a:r>
              <a:rPr lang="en-US" smtClean="0"/>
              <a:t>be 55</a:t>
            </a:r>
            <a:r>
              <a:rPr lang="en-US" baseline="30000" smtClean="0"/>
              <a:t>◦</a:t>
            </a:r>
            <a:r>
              <a:rPr lang="en-US" smtClean="0"/>
              <a:t>C</a:t>
            </a:r>
            <a:endParaRPr lang="en-US" dirty="0"/>
          </a:p>
        </p:txBody>
      </p:sp>
      <p:pic>
        <p:nvPicPr>
          <p:cNvPr id="3584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26" y="3279776"/>
            <a:ext cx="4879975" cy="325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8710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Sources of Earth’s internal heat</a:t>
            </a:r>
          </a:p>
          <a:p>
            <a:pPr marL="971550" lvl="1" indent="-514350">
              <a:buFont typeface="Wingdings" panose="05000000000000000000" pitchFamily="2" charset="2"/>
              <a:buAutoNum type="arabicPeriod"/>
              <a:defRPr/>
            </a:pPr>
            <a:r>
              <a:rPr lang="en-US" dirty="0" smtClean="0"/>
              <a:t>Radioactive elements</a:t>
            </a:r>
          </a:p>
          <a:p>
            <a:pPr marL="971550" lvl="1" indent="-514350">
              <a:buFont typeface="Wingdings" panose="05000000000000000000" pitchFamily="2" charset="2"/>
              <a:buAutoNum type="arabicPeriod"/>
              <a:defRPr/>
            </a:pPr>
            <a:r>
              <a:rPr lang="en-US" dirty="0" smtClean="0"/>
              <a:t>Original heat of the Earth’s formation</a:t>
            </a:r>
          </a:p>
          <a:p>
            <a:pPr marL="971550" lvl="1" indent="-514350">
              <a:buFont typeface="Wingdings" panose="05000000000000000000" pitchFamily="2" charset="2"/>
              <a:buAutoNum type="arabicPeriod"/>
              <a:defRPr/>
            </a:pPr>
            <a:r>
              <a:rPr lang="en-US" dirty="0" smtClean="0"/>
              <a:t>Impact of meteorites early in Earth’s history</a:t>
            </a:r>
            <a:endParaRPr lang="en-US" dirty="0"/>
          </a:p>
        </p:txBody>
      </p:sp>
    </p:spTree>
    <p:extLst>
      <p:ext uri="{BB962C8B-B14F-4D97-AF65-F5344CB8AC3E}">
        <p14:creationId xmlns:p14="http://schemas.microsoft.com/office/powerpoint/2010/main" val="32923883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533400"/>
            <a:ext cx="8382000" cy="5562600"/>
          </a:xfrm>
        </p:spPr>
        <p:txBody>
          <a:bodyPr/>
          <a:lstStyle/>
          <a:p>
            <a:pPr>
              <a:defRPr/>
            </a:pPr>
            <a:r>
              <a:rPr lang="en-US" dirty="0"/>
              <a:t>The transfer of heat from Earth’s interior to its surface drives the movements of Earth’s crust and mantle</a:t>
            </a:r>
          </a:p>
          <a:p>
            <a:pPr lvl="1">
              <a:defRPr/>
            </a:pPr>
            <a:r>
              <a:rPr lang="en-US" dirty="0"/>
              <a:t>As the density of rocks is reduced when they are heated near the core, they slowly rise to the surface where they then cool and sink </a:t>
            </a:r>
            <a:r>
              <a:rPr lang="en-US" dirty="0" smtClean="0"/>
              <a:t>again</a:t>
            </a:r>
            <a:endParaRPr lang="en-US" dirty="0"/>
          </a:p>
        </p:txBody>
      </p:sp>
    </p:spTree>
    <p:extLst>
      <p:ext uri="{BB962C8B-B14F-4D97-AF65-F5344CB8AC3E}">
        <p14:creationId xmlns:p14="http://schemas.microsoft.com/office/powerpoint/2010/main" val="3822172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76200"/>
            <a:ext cx="9296400" cy="5562600"/>
          </a:xfrm>
        </p:spPr>
        <p:txBody>
          <a:bodyPr/>
          <a:lstStyle/>
          <a:p>
            <a:pPr lvl="1">
              <a:defRPr/>
            </a:pPr>
            <a:r>
              <a:rPr lang="en-US" b="1" dirty="0" smtClean="0"/>
              <a:t>Thermal convection: </a:t>
            </a:r>
            <a:r>
              <a:rPr lang="en-US" dirty="0" smtClean="0"/>
              <a:t>a pattern of movement in a fluid caused by heating from below and cooling from above.  Thermal convection transfers heat energy from the bottom of the convection cell to the top.</a:t>
            </a:r>
          </a:p>
          <a:p>
            <a:pPr lvl="1">
              <a:defRPr/>
            </a:pPr>
            <a:r>
              <a:rPr lang="en-US" dirty="0" smtClean="0">
                <a:hlinkClick r:id="rId2"/>
              </a:rPr>
              <a:t>Goofy guy showing convection currents in spaghetti</a:t>
            </a:r>
            <a:endParaRPr lang="en-US" dirty="0" smtClean="0"/>
          </a:p>
          <a:p>
            <a:pPr lvl="1">
              <a:defRPr/>
            </a:pPr>
            <a:r>
              <a:rPr lang="en-US" dirty="0" smtClean="0">
                <a:hlinkClick r:id="rId3"/>
              </a:rPr>
              <a:t>Much quieter demonstration of convection currents with rice</a:t>
            </a:r>
            <a:endParaRPr lang="en-US" dirty="0"/>
          </a:p>
          <a:p>
            <a:pPr lvl="1">
              <a:defRPr/>
            </a:pPr>
            <a:r>
              <a:rPr lang="en-US" dirty="0" smtClean="0">
                <a:hlinkClick r:id="rId4"/>
              </a:rPr>
              <a:t>The engine that drives the Earth</a:t>
            </a:r>
            <a:endParaRPr lang="en-US" dirty="0" smtClean="0"/>
          </a:p>
          <a:p>
            <a:pPr lvl="1">
              <a:defRPr/>
            </a:pPr>
            <a:r>
              <a:rPr lang="en-US" dirty="0" smtClean="0"/>
              <a:t>Now describe to yourself how convection currents would be present in a campfire.</a:t>
            </a:r>
          </a:p>
        </p:txBody>
      </p:sp>
      <p:pic>
        <p:nvPicPr>
          <p:cNvPr id="38915"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382001" y="4343400"/>
            <a:ext cx="1477963"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6112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Arthur Holmes proposed that there are convection cells in the Earth’s mantle (1929). His ideas were not accepted until after his death.</a:t>
            </a:r>
            <a:endParaRPr lang="en-US" dirty="0"/>
          </a:p>
        </p:txBody>
      </p:sp>
      <p:pic>
        <p:nvPicPr>
          <p:cNvPr id="3993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3176" y="3022601"/>
            <a:ext cx="3400425"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Box 4"/>
          <p:cNvSpPr txBox="1">
            <a:spLocks noChangeArrowheads="1"/>
          </p:cNvSpPr>
          <p:nvPr/>
        </p:nvSpPr>
        <p:spPr bwMode="auto">
          <a:xfrm>
            <a:off x="5462588" y="2184400"/>
            <a:ext cx="2895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a:t>Young    Old</a:t>
            </a:r>
          </a:p>
        </p:txBody>
      </p:sp>
      <p:cxnSp>
        <p:nvCxnSpPr>
          <p:cNvPr id="39941" name="Straight Arrow Connector 6"/>
          <p:cNvCxnSpPr>
            <a:cxnSpLocks noChangeShapeType="1"/>
          </p:cNvCxnSpPr>
          <p:nvPr/>
        </p:nvCxnSpPr>
        <p:spPr bwMode="auto">
          <a:xfrm flipH="1">
            <a:off x="5197475" y="2717800"/>
            <a:ext cx="762000" cy="609600"/>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4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76988" y="2795588"/>
            <a:ext cx="3962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9943" name="Straight Arrow Connector 11"/>
          <p:cNvCxnSpPr>
            <a:cxnSpLocks noChangeShapeType="1"/>
          </p:cNvCxnSpPr>
          <p:nvPr/>
        </p:nvCxnSpPr>
        <p:spPr bwMode="auto">
          <a:xfrm>
            <a:off x="7620000" y="2763838"/>
            <a:ext cx="152400" cy="558800"/>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944" name="TextBox 12"/>
          <p:cNvSpPr txBox="1">
            <a:spLocks noChangeArrowheads="1"/>
          </p:cNvSpPr>
          <p:nvPr/>
        </p:nvSpPr>
        <p:spPr bwMode="auto">
          <a:xfrm>
            <a:off x="6405563" y="5780088"/>
            <a:ext cx="37846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a:hlinkClick r:id="rId4"/>
              </a:rPr>
              <a:t>Information on Holmes' theory</a:t>
            </a:r>
            <a:endParaRPr lang="en-US" altLang="en-US"/>
          </a:p>
        </p:txBody>
      </p:sp>
    </p:spTree>
    <p:extLst>
      <p:ext uri="{BB962C8B-B14F-4D97-AF65-F5344CB8AC3E}">
        <p14:creationId xmlns:p14="http://schemas.microsoft.com/office/powerpoint/2010/main" val="31332790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457200"/>
            <a:ext cx="8229600" cy="4114800"/>
          </a:xfrm>
        </p:spPr>
        <p:txBody>
          <a:bodyPr/>
          <a:lstStyle/>
          <a:p>
            <a:pPr>
              <a:defRPr/>
            </a:pPr>
            <a:r>
              <a:rPr lang="en-US" dirty="0" smtClean="0"/>
              <a:t>Alfred Wegener proposed the theory of “Continental Drift.”</a:t>
            </a:r>
            <a:endParaRPr lang="en-US" dirty="0"/>
          </a:p>
        </p:txBody>
      </p:sp>
      <p:pic>
        <p:nvPicPr>
          <p:cNvPr id="4096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752600"/>
            <a:ext cx="356235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TextBox 4"/>
          <p:cNvSpPr txBox="1">
            <a:spLocks noChangeArrowheads="1"/>
          </p:cNvSpPr>
          <p:nvPr/>
        </p:nvSpPr>
        <p:spPr bwMode="auto">
          <a:xfrm>
            <a:off x="2286000" y="2209801"/>
            <a:ext cx="35052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a:hlinkClick r:id="rId3"/>
              </a:rPr>
              <a:t>Encycolpaedia Britannica entry on Alfred Wegener</a:t>
            </a:r>
            <a:endParaRPr lang="en-US" altLang="en-US"/>
          </a:p>
        </p:txBody>
      </p:sp>
    </p:spTree>
    <p:extLst>
      <p:ext uri="{BB962C8B-B14F-4D97-AF65-F5344CB8AC3E}">
        <p14:creationId xmlns:p14="http://schemas.microsoft.com/office/powerpoint/2010/main" val="4202346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More information about convection cells</a:t>
            </a:r>
            <a:endParaRPr lang="en-US" dirty="0"/>
          </a:p>
          <a:p>
            <a:pPr marL="514350" indent="-514350">
              <a:buFont typeface="Wingdings" panose="05000000000000000000" pitchFamily="2" charset="2"/>
              <a:buAutoNum type="arabicPeriod"/>
              <a:defRPr/>
            </a:pPr>
            <a:r>
              <a:rPr lang="en-US" dirty="0" smtClean="0"/>
              <a:t>We are not sure what pattern the convection currents take</a:t>
            </a:r>
          </a:p>
          <a:p>
            <a:pPr marL="514350" indent="-514350">
              <a:buFont typeface="Wingdings" panose="05000000000000000000" pitchFamily="2" charset="2"/>
              <a:buAutoNum type="arabicPeriod"/>
              <a:defRPr/>
            </a:pPr>
            <a:r>
              <a:rPr lang="en-US" dirty="0" smtClean="0"/>
              <a:t>The lithospheric plates contribute to the movement of the mantle rather than just being moved by it</a:t>
            </a:r>
          </a:p>
          <a:p>
            <a:pPr marL="0" indent="0">
              <a:buNone/>
              <a:defRPr/>
            </a:pPr>
            <a:r>
              <a:rPr lang="en-US" dirty="0" smtClean="0">
                <a:hlinkClick r:id="rId2"/>
              </a:rPr>
              <a:t>Information and a visual on thermal convection cells</a:t>
            </a:r>
            <a:endParaRPr lang="en-US" dirty="0" smtClean="0"/>
          </a:p>
          <a:p>
            <a:pPr>
              <a:defRPr/>
            </a:pPr>
            <a:endParaRPr lang="en-US" dirty="0"/>
          </a:p>
        </p:txBody>
      </p:sp>
    </p:spTree>
    <p:extLst>
      <p:ext uri="{BB962C8B-B14F-4D97-AF65-F5344CB8AC3E}">
        <p14:creationId xmlns:p14="http://schemas.microsoft.com/office/powerpoint/2010/main" val="24638954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0" y="533400"/>
            <a:ext cx="8229600" cy="4114800"/>
          </a:xfrm>
        </p:spPr>
        <p:txBody>
          <a:bodyPr/>
          <a:lstStyle/>
          <a:p>
            <a:pPr>
              <a:defRPr/>
            </a:pPr>
            <a:r>
              <a:rPr lang="en-US" dirty="0" smtClean="0"/>
              <a:t>How do the lithospheric plates contribute to the movement of the mantle?</a:t>
            </a:r>
          </a:p>
          <a:p>
            <a:pPr marL="514350" indent="-514350">
              <a:buFont typeface="Wingdings" panose="05000000000000000000" pitchFamily="2" charset="2"/>
              <a:buAutoNum type="arabicPeriod"/>
              <a:defRPr/>
            </a:pPr>
            <a:r>
              <a:rPr lang="en-US" dirty="0" smtClean="0"/>
              <a:t>mid-ocean ridges slope gradually down to the deep ocean nearer to the continents </a:t>
            </a:r>
            <a:r>
              <a:rPr lang="en-US" dirty="0" smtClean="0">
                <a:sym typeface="Wingdings" panose="05000000000000000000" pitchFamily="2" charset="2"/>
              </a:rPr>
              <a:t> plates on either side of the ridge crest slope downward away from the ridge crest due to the pull of gravity</a:t>
            </a:r>
          </a:p>
          <a:p>
            <a:pPr marL="514350" indent="-514350">
              <a:buFont typeface="Wingdings" panose="05000000000000000000" pitchFamily="2" charset="2"/>
              <a:buAutoNum type="arabicPeriod"/>
              <a:defRPr/>
            </a:pPr>
            <a:r>
              <a:rPr lang="en-US" dirty="0" smtClean="0">
                <a:sym typeface="Wingdings" panose="05000000000000000000" pitchFamily="2" charset="2"/>
              </a:rPr>
              <a:t>Material expands when heated and shrinks when cooled The plates in the ocean are denser than the deeper </a:t>
            </a:r>
            <a:r>
              <a:rPr lang="en-US" dirty="0" err="1" smtClean="0">
                <a:sym typeface="Wingdings" panose="05000000000000000000" pitchFamily="2" charset="2"/>
              </a:rPr>
              <a:t>mantlesink</a:t>
            </a:r>
            <a:r>
              <a:rPr lang="en-US" dirty="0" smtClean="0">
                <a:sym typeface="Wingdings" panose="05000000000000000000" pitchFamily="2" charset="2"/>
              </a:rPr>
              <a:t> into the mantle due to gravity</a:t>
            </a:r>
            <a:endParaRPr lang="en-US" dirty="0" smtClean="0"/>
          </a:p>
        </p:txBody>
      </p:sp>
    </p:spTree>
    <p:extLst>
      <p:ext uri="{BB962C8B-B14F-4D97-AF65-F5344CB8AC3E}">
        <p14:creationId xmlns:p14="http://schemas.microsoft.com/office/powerpoint/2010/main" val="18895259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General movement pattern of material due to convection cells</a:t>
            </a:r>
          </a:p>
          <a:p>
            <a:pPr lvl="1">
              <a:defRPr/>
            </a:pPr>
            <a:r>
              <a:rPr lang="en-US" dirty="0" smtClean="0"/>
              <a:t>Material is heated at the core-mantle </a:t>
            </a:r>
            <a:r>
              <a:rPr lang="en-US" dirty="0" err="1" smtClean="0"/>
              <a:t>border</a:t>
            </a:r>
            <a:r>
              <a:rPr lang="en-US" dirty="0" err="1" smtClean="0">
                <a:sym typeface="Wingdings" panose="05000000000000000000" pitchFamily="2" charset="2"/>
              </a:rPr>
              <a:t>rises</a:t>
            </a:r>
            <a:r>
              <a:rPr lang="en-US" dirty="0" smtClean="0">
                <a:sym typeface="Wingdings" panose="05000000000000000000" pitchFamily="2" charset="2"/>
              </a:rPr>
              <a:t> up and spreads out horizontally cools and then sinks back into the interior</a:t>
            </a:r>
          </a:p>
          <a:p>
            <a:pPr lvl="1">
              <a:defRPr/>
            </a:pPr>
            <a:r>
              <a:rPr lang="en-US" dirty="0" smtClean="0">
                <a:sym typeface="Wingdings" panose="05000000000000000000" pitchFamily="2" charset="2"/>
              </a:rPr>
              <a:t>Happens s-l-o-w-l-y!</a:t>
            </a:r>
          </a:p>
          <a:p>
            <a:pPr lvl="1">
              <a:defRPr/>
            </a:pPr>
            <a:r>
              <a:rPr lang="en-US" dirty="0" smtClean="0">
                <a:sym typeface="Wingdings" panose="05000000000000000000" pitchFamily="2" charset="2"/>
              </a:rPr>
              <a:t>Rising occurs where plates spread apart (this border is called?)</a:t>
            </a:r>
          </a:p>
          <a:p>
            <a:pPr lvl="1">
              <a:defRPr/>
            </a:pPr>
            <a:r>
              <a:rPr lang="en-US" dirty="0" smtClean="0">
                <a:sym typeface="Wingdings" panose="05000000000000000000" pitchFamily="2" charset="2"/>
              </a:rPr>
              <a:t>Sinking occurs where plates come together (this border is called?)</a:t>
            </a:r>
            <a:endParaRPr lang="en-US" dirty="0"/>
          </a:p>
        </p:txBody>
      </p:sp>
      <p:sp>
        <p:nvSpPr>
          <p:cNvPr id="44035" name="TextBox 1"/>
          <p:cNvSpPr txBox="1">
            <a:spLocks noChangeArrowheads="1"/>
          </p:cNvSpPr>
          <p:nvPr/>
        </p:nvSpPr>
        <p:spPr bwMode="auto">
          <a:xfrm>
            <a:off x="8305800" y="6019800"/>
            <a:ext cx="2209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1600"/>
              <a:t>End of section 3</a:t>
            </a:r>
          </a:p>
        </p:txBody>
      </p:sp>
    </p:spTree>
    <p:extLst>
      <p:ext uri="{BB962C8B-B14F-4D97-AF65-F5344CB8AC3E}">
        <p14:creationId xmlns:p14="http://schemas.microsoft.com/office/powerpoint/2010/main" val="293295905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Tahoma" panose="020B0604030504040204" pitchFamily="34" charset="0"/>
          </a:defRPr>
        </a:defPPr>
      </a:lstStyle>
    </a:lnDef>
    <a:txDef>
      <a:spPr>
        <a:noFill/>
      </a:spPr>
      <a:bodyPr wrap="square" rtlCol="0">
        <a:spAutoFit/>
      </a:bodyPr>
      <a:lstStyle>
        <a:defPPr>
          <a:defRPr smtClean="0"/>
        </a:defPPr>
      </a:lstStyle>
    </a:tx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700</Words>
  <Application>Microsoft Office PowerPoint</Application>
  <PresentationFormat>Widescreen</PresentationFormat>
  <Paragraphs>57</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Tahoma</vt:lpstr>
      <vt:lpstr>Wingdings</vt:lpstr>
      <vt:lpstr>Textured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Illinois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Smyser, Cynthia Ann</dc:creator>
  <cp:lastModifiedBy>Smyser, Cynthia Ann</cp:lastModifiedBy>
  <cp:revision>1</cp:revision>
  <dcterms:created xsi:type="dcterms:W3CDTF">2020-01-09T20:03:19Z</dcterms:created>
  <dcterms:modified xsi:type="dcterms:W3CDTF">2020-01-09T20:03:50Z</dcterms:modified>
</cp:coreProperties>
</file>