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20" r:id="rId5"/>
    <p:sldMasterId id="2147483733" r:id="rId6"/>
  </p:sldMasterIdLst>
  <p:notesMasterIdLst>
    <p:notesMasterId r:id="rId32"/>
  </p:notesMasterIdLst>
  <p:handoutMasterIdLst>
    <p:handoutMasterId r:id="rId33"/>
  </p:handoutMasterIdLst>
  <p:sldIdLst>
    <p:sldId id="259"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howGuides="1">
      <p:cViewPr varScale="1">
        <p:scale>
          <a:sx n="80" d="100"/>
          <a:sy n="80" d="100"/>
        </p:scale>
        <p:origin x="100" y="52"/>
      </p:cViewPr>
      <p:guideLst>
        <p:guide orient="horz" pos="2160"/>
        <p:guide orient="horz" pos="1008"/>
        <p:guide orient="horz" pos="3888"/>
        <p:guide orient="horz" pos="321"/>
        <p:guide pos="3839"/>
        <p:guide pos="1007"/>
        <p:guide pos="7173"/>
      </p:guideLst>
    </p:cSldViewPr>
  </p:slid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1/3/2020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1/3/2020</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2748074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smtClean="0"/>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1/3/2020</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1/3/2020</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smtClean="0"/>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1/3/2020</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1/3/2020</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1/3/2020</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1/3/2020</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1/3/2020</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smtClean="0"/>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1/3/2020</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smtClean="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1/3/2020</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1/3/2020</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1/3/2020</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914162" y="1676400"/>
            <a:ext cx="10360501" cy="1828800"/>
          </a:xfrm>
        </p:spPr>
        <p:txBody>
          <a:bodyPr/>
          <a:lstStyle>
            <a:lvl1pPr>
              <a:defRPr/>
            </a:lvl1pPr>
          </a:lstStyle>
          <a:p>
            <a:pPr lvl="0"/>
            <a:r>
              <a:rPr lang="en-US" altLang="en-US" noProof="0" smtClean="0"/>
              <a:t>Click to edit Master title style</a:t>
            </a:r>
          </a:p>
        </p:txBody>
      </p:sp>
      <p:sp>
        <p:nvSpPr>
          <p:cNvPr id="25603" name="Rectangle 3"/>
          <p:cNvSpPr>
            <a:spLocks noGrp="1" noChangeArrowheads="1"/>
          </p:cNvSpPr>
          <p:nvPr>
            <p:ph type="subTitle" sz="quarter" idx="1"/>
          </p:nvPr>
        </p:nvSpPr>
        <p:spPr>
          <a:xfrm>
            <a:off x="1828324" y="3886200"/>
            <a:ext cx="8532178"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57B8BFA-696F-46A6-AC20-1B80C6E5573D}" type="slidenum">
              <a:rPr lang="en-US" altLang="en-US"/>
              <a:pPr>
                <a:defRPr/>
              </a:pPr>
              <a:t>‹#›</a:t>
            </a:fld>
            <a:endParaRPr lang="en-US" altLang="en-US" dirty="0"/>
          </a:p>
        </p:txBody>
      </p:sp>
    </p:spTree>
    <p:extLst>
      <p:ext uri="{BB962C8B-B14F-4D97-AF65-F5344CB8AC3E}">
        <p14:creationId xmlns:p14="http://schemas.microsoft.com/office/powerpoint/2010/main" val="1610385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4DB3864-6B72-41DB-BFA4-7AE301E7AA26}" type="slidenum">
              <a:rPr lang="en-US" altLang="en-US"/>
              <a:pPr>
                <a:defRPr/>
              </a:pPr>
              <a:t>‹#›</a:t>
            </a:fld>
            <a:endParaRPr lang="en-US" altLang="en-US" dirty="0"/>
          </a:p>
        </p:txBody>
      </p:sp>
    </p:spTree>
    <p:extLst>
      <p:ext uri="{BB962C8B-B14F-4D97-AF65-F5344CB8AC3E}">
        <p14:creationId xmlns:p14="http://schemas.microsoft.com/office/powerpoint/2010/main" val="2662070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39"/>
            <a:ext cx="10512862"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634" y="4589464"/>
            <a:ext cx="1051286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CDA1514-A622-4C7C-AFD0-FF9D77527D8C}" type="slidenum">
              <a:rPr lang="en-US" altLang="en-US"/>
              <a:pPr>
                <a:defRPr/>
              </a:pPr>
              <a:t>‹#›</a:t>
            </a:fld>
            <a:endParaRPr lang="en-US" altLang="en-US" dirty="0"/>
          </a:p>
        </p:txBody>
      </p:sp>
    </p:spTree>
    <p:extLst>
      <p:ext uri="{BB962C8B-B14F-4D97-AF65-F5344CB8AC3E}">
        <p14:creationId xmlns:p14="http://schemas.microsoft.com/office/powerpoint/2010/main" val="2266512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547A9C0-9916-4031-A22E-120392D47DDA}" type="slidenum">
              <a:rPr lang="en-US" altLang="en-US"/>
              <a:pPr>
                <a:defRPr/>
              </a:pPr>
              <a:t>‹#›</a:t>
            </a:fld>
            <a:endParaRPr lang="en-US" altLang="en-US" dirty="0"/>
          </a:p>
        </p:txBody>
      </p:sp>
    </p:spTree>
    <p:extLst>
      <p:ext uri="{BB962C8B-B14F-4D97-AF65-F5344CB8AC3E}">
        <p14:creationId xmlns:p14="http://schemas.microsoft.com/office/powerpoint/2010/main" val="2829125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098" y="365126"/>
            <a:ext cx="10512862"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099" y="1681163"/>
            <a:ext cx="51569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099" y="2505075"/>
            <a:ext cx="515697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0593" y="1681163"/>
            <a:ext cx="51823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236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228D3A01-D753-4922-AE42-B45CAF2B2D3E}" type="slidenum">
              <a:rPr lang="en-US" altLang="en-US"/>
              <a:pPr>
                <a:defRPr/>
              </a:pPr>
              <a:t>‹#›</a:t>
            </a:fld>
            <a:endParaRPr lang="en-US" altLang="en-US" dirty="0"/>
          </a:p>
        </p:txBody>
      </p:sp>
    </p:spTree>
    <p:extLst>
      <p:ext uri="{BB962C8B-B14F-4D97-AF65-F5344CB8AC3E}">
        <p14:creationId xmlns:p14="http://schemas.microsoft.com/office/powerpoint/2010/main" val="1797643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FC7EE63-E43B-4566-9937-E9E999C83D0C}" type="slidenum">
              <a:rPr lang="en-US" altLang="en-US"/>
              <a:pPr>
                <a:defRPr/>
              </a:pPr>
              <a:t>‹#›</a:t>
            </a:fld>
            <a:endParaRPr lang="en-US" altLang="en-US" dirty="0"/>
          </a:p>
        </p:txBody>
      </p:sp>
    </p:spTree>
    <p:extLst>
      <p:ext uri="{BB962C8B-B14F-4D97-AF65-F5344CB8AC3E}">
        <p14:creationId xmlns:p14="http://schemas.microsoft.com/office/powerpoint/2010/main" val="3030012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1079F9D-D7AF-438B-8364-6CDAE595665F}" type="slidenum">
              <a:rPr lang="en-US" altLang="en-US"/>
              <a:pPr>
                <a:defRPr/>
              </a:pPr>
              <a:t>‹#›</a:t>
            </a:fld>
            <a:endParaRPr lang="en-US" altLang="en-US" dirty="0"/>
          </a:p>
        </p:txBody>
      </p:sp>
    </p:spTree>
    <p:extLst>
      <p:ext uri="{BB962C8B-B14F-4D97-AF65-F5344CB8AC3E}">
        <p14:creationId xmlns:p14="http://schemas.microsoft.com/office/powerpoint/2010/main" val="2527200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99" y="457200"/>
            <a:ext cx="3931743"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2367" y="987426"/>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099"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FF9C0E2-D3F5-4FB3-8D2B-5B9EF2ADAE30}" type="slidenum">
              <a:rPr lang="en-US" altLang="en-US"/>
              <a:pPr>
                <a:defRPr/>
              </a:pPr>
              <a:t>‹#›</a:t>
            </a:fld>
            <a:endParaRPr lang="en-US" altLang="en-US" dirty="0"/>
          </a:p>
        </p:txBody>
      </p:sp>
    </p:spTree>
    <p:extLst>
      <p:ext uri="{BB962C8B-B14F-4D97-AF65-F5344CB8AC3E}">
        <p14:creationId xmlns:p14="http://schemas.microsoft.com/office/powerpoint/2010/main" val="672043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099" y="457200"/>
            <a:ext cx="3931743"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2367" y="987426"/>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099" y="2057400"/>
            <a:ext cx="39317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3CE5A19-0AFB-47C3-8ADA-03D4B416AF1F}" type="slidenum">
              <a:rPr lang="en-US" altLang="en-US"/>
              <a:pPr>
                <a:defRPr/>
              </a:pPr>
              <a:t>‹#›</a:t>
            </a:fld>
            <a:endParaRPr lang="en-US" altLang="en-US" dirty="0"/>
          </a:p>
        </p:txBody>
      </p:sp>
    </p:spTree>
    <p:extLst>
      <p:ext uri="{BB962C8B-B14F-4D97-AF65-F5344CB8AC3E}">
        <p14:creationId xmlns:p14="http://schemas.microsoft.com/office/powerpoint/2010/main" val="2064585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B66DD97-D27A-4051-B924-B39664A93B81}" type="slidenum">
              <a:rPr lang="en-US" altLang="en-US"/>
              <a:pPr>
                <a:defRPr/>
              </a:pPr>
              <a:t>‹#›</a:t>
            </a:fld>
            <a:endParaRPr lang="en-US" altLang="en-US" dirty="0"/>
          </a:p>
        </p:txBody>
      </p:sp>
    </p:spTree>
    <p:extLst>
      <p:ext uri="{BB962C8B-B14F-4D97-AF65-F5344CB8AC3E}">
        <p14:creationId xmlns:p14="http://schemas.microsoft.com/office/powerpoint/2010/main" val="755010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81000"/>
            <a:ext cx="2742486"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381000"/>
            <a:ext cx="8024310" cy="57150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CE61B38-9EAC-4F75-B50B-2175844B681D}" type="slidenum">
              <a:rPr lang="en-US" altLang="en-US"/>
              <a:pPr>
                <a:defRPr/>
              </a:pPr>
              <a:t>‹#›</a:t>
            </a:fld>
            <a:endParaRPr lang="en-US" altLang="en-US" dirty="0"/>
          </a:p>
        </p:txBody>
      </p:sp>
    </p:spTree>
    <p:extLst>
      <p:ext uri="{BB962C8B-B14F-4D97-AF65-F5344CB8AC3E}">
        <p14:creationId xmlns:p14="http://schemas.microsoft.com/office/powerpoint/2010/main" val="778878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10969943"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441"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981200"/>
            <a:ext cx="5383398" cy="4114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95DF305-C132-482C-8E52-F72895808EDD}" type="slidenum">
              <a:rPr lang="en-US" altLang="en-US"/>
              <a:pPr>
                <a:defRPr/>
              </a:pPr>
              <a:t>‹#›</a:t>
            </a:fld>
            <a:endParaRPr lang="en-US" altLang="en-US" dirty="0"/>
          </a:p>
        </p:txBody>
      </p:sp>
    </p:spTree>
    <p:extLst>
      <p:ext uri="{BB962C8B-B14F-4D97-AF65-F5344CB8AC3E}">
        <p14:creationId xmlns:p14="http://schemas.microsoft.com/office/powerpoint/2010/main" val="32441542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122363"/>
            <a:ext cx="10360501"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9D301CD9-12D7-4C6E-A56B-6879A7AA5614}" type="slidenum">
              <a:rPr lang="en-US" altLang="en-US"/>
              <a:pPr>
                <a:defRPr/>
              </a:pPr>
              <a:t>‹#›</a:t>
            </a:fld>
            <a:endParaRPr lang="en-US" altLang="en-US" dirty="0"/>
          </a:p>
        </p:txBody>
      </p:sp>
    </p:spTree>
    <p:extLst>
      <p:ext uri="{BB962C8B-B14F-4D97-AF65-F5344CB8AC3E}">
        <p14:creationId xmlns:p14="http://schemas.microsoft.com/office/powerpoint/2010/main" val="2644495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5C3E873F-D1CB-4FAD-B214-9E153484FB81}" type="slidenum">
              <a:rPr lang="en-US" altLang="en-US"/>
              <a:pPr>
                <a:defRPr/>
              </a:pPr>
              <a:t>‹#›</a:t>
            </a:fld>
            <a:endParaRPr lang="en-US" altLang="en-US" dirty="0"/>
          </a:p>
        </p:txBody>
      </p:sp>
    </p:spTree>
    <p:extLst>
      <p:ext uri="{BB962C8B-B14F-4D97-AF65-F5344CB8AC3E}">
        <p14:creationId xmlns:p14="http://schemas.microsoft.com/office/powerpoint/2010/main" val="485617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40"/>
            <a:ext cx="10512862"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634" y="4589465"/>
            <a:ext cx="10512862"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8783CBA2-D850-49B9-BC00-991DD256A2A5}" type="slidenum">
              <a:rPr lang="en-US" altLang="en-US"/>
              <a:pPr>
                <a:defRPr/>
              </a:pPr>
              <a:t>‹#›</a:t>
            </a:fld>
            <a:endParaRPr lang="en-US" altLang="en-US" dirty="0"/>
          </a:p>
        </p:txBody>
      </p:sp>
    </p:spTree>
    <p:extLst>
      <p:ext uri="{BB962C8B-B14F-4D97-AF65-F5344CB8AC3E}">
        <p14:creationId xmlns:p14="http://schemas.microsoft.com/office/powerpoint/2010/main" val="25562670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798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592" y="1825625"/>
            <a:ext cx="5180251"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828F00D3-5266-4434-9C90-776B6D034FB6}" type="slidenum">
              <a:rPr lang="en-US" altLang="en-US"/>
              <a:pPr>
                <a:defRPr/>
              </a:pPr>
              <a:t>‹#›</a:t>
            </a:fld>
            <a:endParaRPr lang="en-US" altLang="en-US" dirty="0"/>
          </a:p>
        </p:txBody>
      </p:sp>
    </p:spTree>
    <p:extLst>
      <p:ext uri="{BB962C8B-B14F-4D97-AF65-F5344CB8AC3E}">
        <p14:creationId xmlns:p14="http://schemas.microsoft.com/office/powerpoint/2010/main" val="437587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7"/>
            <a:ext cx="10512862"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571" y="1681163"/>
            <a:ext cx="515644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571" y="2505075"/>
            <a:ext cx="5156443"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9B66A20C-22D3-4CDC-A3D1-8358CB4A8231}" type="slidenum">
              <a:rPr lang="en-US" altLang="en-US"/>
              <a:pPr>
                <a:defRPr/>
              </a:pPr>
              <a:t>‹#›</a:t>
            </a:fld>
            <a:endParaRPr lang="en-US" altLang="en-US" dirty="0"/>
          </a:p>
        </p:txBody>
      </p:sp>
    </p:spTree>
    <p:extLst>
      <p:ext uri="{BB962C8B-B14F-4D97-AF65-F5344CB8AC3E}">
        <p14:creationId xmlns:p14="http://schemas.microsoft.com/office/powerpoint/2010/main" val="2015035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pPr>
              <a:defRPr/>
            </a:pPr>
            <a:fld id="{1A102535-D5B6-4388-B174-D1982963E13A}" type="slidenum">
              <a:rPr lang="en-US" altLang="en-US"/>
              <a:pPr>
                <a:defRPr/>
              </a:pPr>
              <a:t>‹#›</a:t>
            </a:fld>
            <a:endParaRPr lang="en-US" altLang="en-US" dirty="0"/>
          </a:p>
        </p:txBody>
      </p:sp>
    </p:spTree>
    <p:extLst>
      <p:ext uri="{BB962C8B-B14F-4D97-AF65-F5344CB8AC3E}">
        <p14:creationId xmlns:p14="http://schemas.microsoft.com/office/powerpoint/2010/main" val="6935237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p:txBody>
          <a:bodyPr/>
          <a:lstStyle>
            <a:lvl1pPr>
              <a:defRPr/>
            </a:lvl1pPr>
          </a:lstStyle>
          <a:p>
            <a:pPr>
              <a:defRPr/>
            </a:pPr>
            <a:fld id="{CC2362F4-B75F-41AD-915F-72C24015446B}" type="slidenum">
              <a:rPr lang="en-US" altLang="en-US"/>
              <a:pPr>
                <a:defRPr/>
              </a:pPr>
              <a:t>‹#›</a:t>
            </a:fld>
            <a:endParaRPr lang="en-US" altLang="en-US" dirty="0"/>
          </a:p>
        </p:txBody>
      </p:sp>
    </p:spTree>
    <p:extLst>
      <p:ext uri="{BB962C8B-B14F-4D97-AF65-F5344CB8AC3E}">
        <p14:creationId xmlns:p14="http://schemas.microsoft.com/office/powerpoint/2010/main" val="3241778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69" y="457200"/>
            <a:ext cx="393121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1838" y="987427"/>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569" y="2057400"/>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1D3480CD-F2EE-4E2A-8393-95D5B121A9A0}" type="slidenum">
              <a:rPr lang="en-US" altLang="en-US"/>
              <a:pPr>
                <a:defRPr/>
              </a:pPr>
              <a:t>‹#›</a:t>
            </a:fld>
            <a:endParaRPr lang="en-US" altLang="en-US" dirty="0"/>
          </a:p>
        </p:txBody>
      </p:sp>
    </p:spTree>
    <p:extLst>
      <p:ext uri="{BB962C8B-B14F-4D97-AF65-F5344CB8AC3E}">
        <p14:creationId xmlns:p14="http://schemas.microsoft.com/office/powerpoint/2010/main" val="4180244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69" y="457200"/>
            <a:ext cx="393121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1838" y="987427"/>
            <a:ext cx="617059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9569" y="2057400"/>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22ACABDF-230E-4196-A234-ECA4A10EA175}" type="slidenum">
              <a:rPr lang="en-US" altLang="en-US"/>
              <a:pPr>
                <a:defRPr/>
              </a:pPr>
              <a:t>‹#›</a:t>
            </a:fld>
            <a:endParaRPr lang="en-US" altLang="en-US" dirty="0"/>
          </a:p>
        </p:txBody>
      </p:sp>
    </p:spTree>
    <p:extLst>
      <p:ext uri="{BB962C8B-B14F-4D97-AF65-F5344CB8AC3E}">
        <p14:creationId xmlns:p14="http://schemas.microsoft.com/office/powerpoint/2010/main" val="3722469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34A3E4C3-EAA1-4B9A-9556-E2977B11B8CD}" type="slidenum">
              <a:rPr lang="en-US" altLang="en-US"/>
              <a:pPr>
                <a:defRPr/>
              </a:pPr>
              <a:t>‹#›</a:t>
            </a:fld>
            <a:endParaRPr lang="en-US" altLang="en-US" dirty="0"/>
          </a:p>
        </p:txBody>
      </p:sp>
    </p:spTree>
    <p:extLst>
      <p:ext uri="{BB962C8B-B14F-4D97-AF65-F5344CB8AC3E}">
        <p14:creationId xmlns:p14="http://schemas.microsoft.com/office/powerpoint/2010/main" val="711139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9" y="365125"/>
            <a:ext cx="262821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186A8F75-973D-44AB-8249-3F3A34D41CAD}" type="slidenum">
              <a:rPr lang="en-US" altLang="en-US"/>
              <a:pPr>
                <a:defRPr/>
              </a:pPr>
              <a:t>‹#›</a:t>
            </a:fld>
            <a:endParaRPr lang="en-US" altLang="en-US" dirty="0"/>
          </a:p>
        </p:txBody>
      </p:sp>
    </p:spTree>
    <p:extLst>
      <p:ext uri="{BB962C8B-B14F-4D97-AF65-F5344CB8AC3E}">
        <p14:creationId xmlns:p14="http://schemas.microsoft.com/office/powerpoint/2010/main" val="2479037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1/3/2020</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09441" y="381000"/>
            <a:ext cx="1096994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4579" name="Rectangle 3"/>
          <p:cNvSpPr>
            <a:spLocks noGrp="1" noChangeArrowheads="1"/>
          </p:cNvSpPr>
          <p:nvPr>
            <p:ph type="body" idx="1"/>
          </p:nvPr>
        </p:nvSpPr>
        <p:spPr bwMode="auto">
          <a:xfrm>
            <a:off x="609441" y="1981200"/>
            <a:ext cx="1096994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1"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24582"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4063C0EC-48F1-4FCF-B065-6B69561BD826}" type="slidenum">
              <a:rPr lang="en-US" altLang="en-US"/>
              <a:pPr>
                <a:defRPr/>
              </a:pPr>
              <a:t>‹#›</a:t>
            </a:fld>
            <a:endParaRPr lang="en-US" altLang="en-US" dirty="0"/>
          </a:p>
        </p:txBody>
      </p:sp>
    </p:spTree>
    <p:extLst>
      <p:ext uri="{BB962C8B-B14F-4D97-AF65-F5344CB8AC3E}">
        <p14:creationId xmlns:p14="http://schemas.microsoft.com/office/powerpoint/2010/main" val="4007095909"/>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7982" y="365126"/>
            <a:ext cx="10512862"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837982" y="1825625"/>
            <a:ext cx="1051286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ED99E60-C1D8-4FBA-9382-9CC385CF8160}" type="slidenum">
              <a:rPr lang="en-US" altLang="en-US"/>
              <a:pPr>
                <a:defRPr/>
              </a:pPr>
              <a:t>‹#›</a:t>
            </a:fld>
            <a:endParaRPr lang="en-US" altLang="en-US" dirty="0"/>
          </a:p>
        </p:txBody>
      </p:sp>
    </p:spTree>
    <p:extLst>
      <p:ext uri="{BB962C8B-B14F-4D97-AF65-F5344CB8AC3E}">
        <p14:creationId xmlns:p14="http://schemas.microsoft.com/office/powerpoint/2010/main" val="317679875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academic.brooklyn.cuny.edu/geology/grocha/plates/platetec16.htm" TargetMode="External"/><Relationship Id="rId2" Type="http://schemas.openxmlformats.org/officeDocument/2006/relationships/hyperlink" Target="https://www.youtube.com/watch?v=75di2vdSg5U" TargetMode="Externa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academic.brooklyn.cuny.edu/geology/grocha/plates/platetec16.htm"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oceanexplorer.noaa.gov/facts/mid-ocean-ridge.html" TargetMode="External"/><Relationship Id="rId2" Type="http://schemas.openxmlformats.org/officeDocument/2006/relationships/hyperlink" Target="http://www.phschool.com/atschool/phsciexp/internet_activity/cfd-1014_midocean.html" TargetMode="Externa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hyperlink" Target="https://www.nationalgeographic.org/encyclopedia/rift-valley/"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It7107ELQvY" TargetMode="External"/><Relationship Id="rId2" Type="http://schemas.openxmlformats.org/officeDocument/2006/relationships/hyperlink" Target="https://www.nationalgeographic.org/encyclopedia/ring-fire/" TargetMode="Externa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lideplayer.com/slide/8640996/" TargetMode="External"/><Relationship Id="rId2" Type="http://schemas.openxmlformats.org/officeDocument/2006/relationships/hyperlink" Target="https://pubs.usgs.gov/gip/dynamic/Hawaiian.html" TargetMode="Externa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hyperlink" Target="http://www.bgs.ac.uk/discoveringGeology/hazards/earthquakes/whatCauses.html" TargetMode="External"/><Relationship Id="rId2" Type="http://schemas.openxmlformats.org/officeDocument/2006/relationships/hyperlink" Target="Around%20the%20surface%20of%20the%20Earth,%20where%20do%20you%20think%20earthquakes%20will%20most%20often%20be%20found?"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Plate Tectonics</a:t>
            </a:r>
            <a:endParaRPr lang="en-US" dirty="0"/>
          </a:p>
        </p:txBody>
      </p:sp>
      <p:sp>
        <p:nvSpPr>
          <p:cNvPr id="3" name="Subtitle 2"/>
          <p:cNvSpPr>
            <a:spLocks noGrp="1"/>
          </p:cNvSpPr>
          <p:nvPr>
            <p:ph type="subTitle" idx="1"/>
          </p:nvPr>
        </p:nvSpPr>
        <p:spPr/>
        <p:txBody>
          <a:bodyPr/>
          <a:lstStyle/>
          <a:p>
            <a:r>
              <a:rPr lang="en-US" dirty="0" smtClean="0"/>
              <a:t>Section 1:  Where are the Volcanoes and Earthquakes?</a:t>
            </a:r>
            <a:endParaRPr lang="en-US" dirty="0"/>
          </a:p>
        </p:txBody>
      </p:sp>
    </p:spTree>
    <p:extLst>
      <p:ext uri="{BB962C8B-B14F-4D97-AF65-F5344CB8AC3E}">
        <p14:creationId xmlns:p14="http://schemas.microsoft.com/office/powerpoint/2010/main" val="49199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altLang="en-US" dirty="0" smtClean="0"/>
              <a:t>Plate Tectonics haven’t fixed yet</a:t>
            </a:r>
          </a:p>
        </p:txBody>
      </p:sp>
      <p:sp>
        <p:nvSpPr>
          <p:cNvPr id="38915" name="Rectangle 3"/>
          <p:cNvSpPr>
            <a:spLocks noGrp="1" noChangeArrowheads="1"/>
          </p:cNvSpPr>
          <p:nvPr>
            <p:ph type="body" idx="1"/>
          </p:nvPr>
        </p:nvSpPr>
        <p:spPr>
          <a:xfrm>
            <a:off x="1979612" y="1295400"/>
            <a:ext cx="8305800" cy="5562600"/>
          </a:xfrm>
        </p:spPr>
        <p:txBody>
          <a:bodyPr/>
          <a:lstStyle/>
          <a:p>
            <a:pPr eaLnBrk="1" hangingPunct="1">
              <a:defRPr/>
            </a:pPr>
            <a:r>
              <a:rPr lang="en-US" altLang="en-US" dirty="0" smtClean="0"/>
              <a:t>Things to think about:</a:t>
            </a:r>
          </a:p>
          <a:p>
            <a:pPr eaLnBrk="1" hangingPunct="1">
              <a:buFont typeface="Wingdings" panose="05000000000000000000" pitchFamily="2" charset="2"/>
              <a:buChar char="Ø"/>
              <a:defRPr/>
            </a:pPr>
            <a:r>
              <a:rPr lang="en-US" altLang="en-US" dirty="0" smtClean="0"/>
              <a:t>Evidence for movement and changes in the geosphere over time</a:t>
            </a:r>
          </a:p>
          <a:p>
            <a:pPr eaLnBrk="1" hangingPunct="1">
              <a:buFont typeface="Wingdings" panose="05000000000000000000" pitchFamily="2" charset="2"/>
              <a:buChar char="Ø"/>
              <a:defRPr/>
            </a:pPr>
            <a:r>
              <a:rPr lang="en-US" altLang="en-US" dirty="0" smtClean="0"/>
              <a:t>The flow of matter and energy in the Earth</a:t>
            </a:r>
          </a:p>
          <a:p>
            <a:pPr eaLnBrk="1" hangingPunct="1">
              <a:buFont typeface="Wingdings" panose="05000000000000000000" pitchFamily="2" charset="2"/>
              <a:buChar char="Ø"/>
              <a:defRPr/>
            </a:pPr>
            <a:r>
              <a:rPr lang="en-US" altLang="en-US" dirty="0" smtClean="0"/>
              <a:t>The nature of the Earth’s interior</a:t>
            </a:r>
          </a:p>
          <a:p>
            <a:pPr eaLnBrk="1" hangingPunct="1">
              <a:buFont typeface="Wingdings" panose="05000000000000000000" pitchFamily="2" charset="2"/>
              <a:buChar char="Ø"/>
              <a:defRPr/>
            </a:pPr>
            <a:r>
              <a:rPr lang="en-US" altLang="en-US" dirty="0" smtClean="0"/>
              <a:t>How plate tectonics accounts for the features and processes that geoscientists observe in the Earth</a:t>
            </a:r>
          </a:p>
          <a:p>
            <a:pPr eaLnBrk="1" hangingPunct="1">
              <a:buFont typeface="Wingdings" panose="05000000000000000000" pitchFamily="2" charset="2"/>
              <a:buChar char="Ø"/>
              <a:defRPr/>
            </a:pPr>
            <a:r>
              <a:rPr lang="en-US" altLang="en-US" dirty="0" smtClean="0"/>
              <a:t>How the theory of plate tectonics developed</a:t>
            </a:r>
          </a:p>
        </p:txBody>
      </p:sp>
    </p:spTree>
    <p:extLst>
      <p:ext uri="{BB962C8B-B14F-4D97-AF65-F5344CB8AC3E}">
        <p14:creationId xmlns:p14="http://schemas.microsoft.com/office/powerpoint/2010/main" val="186715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altLang="en-US" dirty="0" smtClean="0"/>
              <a:t>Plate Tectonics</a:t>
            </a:r>
          </a:p>
        </p:txBody>
      </p:sp>
      <p:sp>
        <p:nvSpPr>
          <p:cNvPr id="26627" name="Rectangle 3"/>
          <p:cNvSpPr>
            <a:spLocks noGrp="1" noChangeArrowheads="1"/>
          </p:cNvSpPr>
          <p:nvPr>
            <p:ph type="body" idx="1"/>
          </p:nvPr>
        </p:nvSpPr>
        <p:spPr/>
        <p:txBody>
          <a:bodyPr/>
          <a:lstStyle/>
          <a:p>
            <a:pPr eaLnBrk="1" hangingPunct="1">
              <a:defRPr/>
            </a:pPr>
            <a:r>
              <a:rPr lang="en-US" altLang="en-US" b="1" dirty="0" smtClean="0"/>
              <a:t>Plate Tectonics</a:t>
            </a:r>
            <a:r>
              <a:rPr lang="en-US" altLang="en-US" dirty="0" smtClean="0"/>
              <a:t>: The formation, movement and changes of the outer layer of the earth.</a:t>
            </a:r>
          </a:p>
        </p:txBody>
      </p:sp>
    </p:spTree>
    <p:extLst>
      <p:ext uri="{BB962C8B-B14F-4D97-AF65-F5344CB8AC3E}">
        <p14:creationId xmlns:p14="http://schemas.microsoft.com/office/powerpoint/2010/main" val="26995059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2" y="76200"/>
            <a:ext cx="8229600" cy="1371600"/>
          </a:xfrm>
        </p:spPr>
        <p:txBody>
          <a:bodyPr/>
          <a:lstStyle/>
          <a:p>
            <a:pPr eaLnBrk="1" hangingPunct="1">
              <a:defRPr/>
            </a:pPr>
            <a:r>
              <a:rPr lang="en-US" dirty="0" smtClean="0"/>
              <a:t>Layers of the Earth</a:t>
            </a:r>
          </a:p>
        </p:txBody>
      </p:sp>
      <p:pic>
        <p:nvPicPr>
          <p:cNvPr id="6147" name="Picture 2" descr="the-eart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65487" y="1066800"/>
            <a:ext cx="5657850" cy="56578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697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altLang="en-US" dirty="0" smtClean="0"/>
              <a:t>Plate Tectonics</a:t>
            </a:r>
          </a:p>
        </p:txBody>
      </p:sp>
      <p:sp>
        <p:nvSpPr>
          <p:cNvPr id="36867" name="Rectangle 3"/>
          <p:cNvSpPr>
            <a:spLocks noGrp="1" noChangeArrowheads="1"/>
          </p:cNvSpPr>
          <p:nvPr>
            <p:ph type="body" idx="1"/>
          </p:nvPr>
        </p:nvSpPr>
        <p:spPr>
          <a:xfrm>
            <a:off x="1827212" y="1447800"/>
            <a:ext cx="8534400" cy="5181600"/>
          </a:xfrm>
        </p:spPr>
        <p:txBody>
          <a:bodyPr/>
          <a:lstStyle/>
          <a:p>
            <a:pPr eaLnBrk="1" hangingPunct="1">
              <a:lnSpc>
                <a:spcPct val="90000"/>
              </a:lnSpc>
              <a:defRPr/>
            </a:pPr>
            <a:r>
              <a:rPr lang="en-US" altLang="en-US" sz="3600" dirty="0"/>
              <a:t>The interior structure of the earth</a:t>
            </a:r>
          </a:p>
          <a:p>
            <a:pPr lvl="1" eaLnBrk="1" hangingPunct="1">
              <a:lnSpc>
                <a:spcPct val="90000"/>
              </a:lnSpc>
              <a:defRPr/>
            </a:pPr>
            <a:r>
              <a:rPr lang="en-US" altLang="en-US" sz="3200" b="1" dirty="0"/>
              <a:t>Crust: </a:t>
            </a:r>
            <a:r>
              <a:rPr lang="en-US" altLang="en-US" sz="3200" dirty="0"/>
              <a:t>The thin outermost layer of the earth</a:t>
            </a:r>
          </a:p>
        </p:txBody>
      </p:sp>
      <p:pic>
        <p:nvPicPr>
          <p:cNvPr id="717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0412" y="2535238"/>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325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867">
                                            <p:txEl>
                                              <p:pRg st="1" end="1"/>
                                            </p:txEl>
                                          </p:spTgt>
                                        </p:tgtEl>
                                        <p:attrNameLst>
                                          <p:attrName>style.visibility</p:attrName>
                                        </p:attrNameLst>
                                      </p:cBhvr>
                                      <p:to>
                                        <p:strVal val="visible"/>
                                      </p:to>
                                    </p:set>
                                    <p:anim calcmode="lin" valueType="num">
                                      <p:cBhvr additive="base">
                                        <p:cTn id="13"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012" y="228600"/>
            <a:ext cx="8229600" cy="4114800"/>
          </a:xfrm>
        </p:spPr>
        <p:txBody>
          <a:bodyPr/>
          <a:lstStyle/>
          <a:p>
            <a:pPr lvl="1" eaLnBrk="1" hangingPunct="1">
              <a:lnSpc>
                <a:spcPct val="90000"/>
              </a:lnSpc>
              <a:defRPr/>
            </a:pPr>
            <a:r>
              <a:rPr lang="en-US" altLang="en-US" sz="3200" b="1" dirty="0"/>
              <a:t>Continental crust</a:t>
            </a:r>
            <a:r>
              <a:rPr lang="en-US" altLang="en-US" sz="3200" dirty="0"/>
              <a:t>-old</a:t>
            </a:r>
          </a:p>
          <a:p>
            <a:pPr lvl="1" eaLnBrk="1" hangingPunct="1">
              <a:lnSpc>
                <a:spcPct val="90000"/>
              </a:lnSpc>
              <a:defRPr/>
            </a:pPr>
            <a:r>
              <a:rPr lang="en-US" altLang="en-US" sz="3200" b="1" dirty="0"/>
              <a:t>Oceanic crust</a:t>
            </a:r>
            <a:r>
              <a:rPr lang="en-US" altLang="en-US" sz="3200" dirty="0"/>
              <a:t>-new and thinner</a:t>
            </a:r>
          </a:p>
          <a:p>
            <a:pPr eaLnBrk="1" hangingPunct="1">
              <a:defRPr/>
            </a:pPr>
            <a:endParaRPr lang="en-US" dirty="0" smtClean="0"/>
          </a:p>
        </p:txBody>
      </p:sp>
      <p:pic>
        <p:nvPicPr>
          <p:cNvPr id="81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1338" y="1322388"/>
            <a:ext cx="5400675"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95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1674812" y="228600"/>
            <a:ext cx="8229600" cy="4114800"/>
          </a:xfrm>
        </p:spPr>
        <p:txBody>
          <a:bodyPr/>
          <a:lstStyle/>
          <a:p>
            <a:pPr eaLnBrk="1" hangingPunct="1"/>
            <a:r>
              <a:rPr lang="en-US" altLang="en-US" b="1" smtClean="0"/>
              <a:t>Mantle</a:t>
            </a:r>
            <a:r>
              <a:rPr lang="en-US" altLang="en-US" smtClean="0"/>
              <a:t>-layer beneath the crust with two parts</a:t>
            </a:r>
          </a:p>
          <a:p>
            <a:pPr lvl="1" eaLnBrk="1" hangingPunct="1"/>
            <a:r>
              <a:rPr lang="en-US" altLang="en-US" b="1" smtClean="0"/>
              <a:t>Lithosphere</a:t>
            </a:r>
            <a:r>
              <a:rPr lang="en-US" altLang="en-US" smtClean="0"/>
              <a:t>-Crust and upper part of the mantle</a:t>
            </a:r>
          </a:p>
          <a:p>
            <a:pPr lvl="1" eaLnBrk="1" hangingPunct="1"/>
            <a:r>
              <a:rPr lang="en-US" altLang="en-US" b="1" smtClean="0"/>
              <a:t>Asthenosphere: </a:t>
            </a:r>
            <a:r>
              <a:rPr lang="en-US" altLang="en-US" smtClean="0"/>
              <a:t>The deeper part of the mantle that moves like a stiff liquid</a:t>
            </a:r>
            <a:endParaRPr lang="en-US" altLang="en-US" b="1" smtClean="0"/>
          </a:p>
          <a:p>
            <a:pPr eaLnBrk="1" hangingPunct="1"/>
            <a:endParaRPr lang="en-US" altLang="en-US" smtClean="0"/>
          </a:p>
          <a:p>
            <a:pPr eaLnBrk="1" hangingPunct="1"/>
            <a:endParaRPr lang="en-US" altLang="en-US" smtClean="0"/>
          </a:p>
        </p:txBody>
      </p:sp>
      <p:pic>
        <p:nvPicPr>
          <p:cNvPr id="921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1981201"/>
            <a:ext cx="7489825"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57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altLang="en-US" smtClean="0"/>
              <a:t>Plate Tectonics</a:t>
            </a:r>
          </a:p>
        </p:txBody>
      </p:sp>
      <p:sp>
        <p:nvSpPr>
          <p:cNvPr id="33795" name="Rectangle 3"/>
          <p:cNvSpPr>
            <a:spLocks noGrp="1" noChangeArrowheads="1"/>
          </p:cNvSpPr>
          <p:nvPr>
            <p:ph type="body" idx="1"/>
          </p:nvPr>
        </p:nvSpPr>
        <p:spPr/>
        <p:txBody>
          <a:bodyPr/>
          <a:lstStyle/>
          <a:p>
            <a:pPr eaLnBrk="1" hangingPunct="1">
              <a:tabLst>
                <a:tab pos="60325" algn="l"/>
              </a:tabLst>
              <a:defRPr/>
            </a:pPr>
            <a:r>
              <a:rPr lang="en-US" altLang="en-US" dirty="0" smtClean="0"/>
              <a:t>The </a:t>
            </a:r>
            <a:r>
              <a:rPr lang="en-US" altLang="en-US" b="1" dirty="0" smtClean="0"/>
              <a:t>lithosphere</a:t>
            </a:r>
            <a:r>
              <a:rPr lang="en-US" altLang="en-US" dirty="0" smtClean="0"/>
              <a:t> part of the mantle is different in composition from the crust, but moves in the same way</a:t>
            </a:r>
          </a:p>
          <a:p>
            <a:pPr eaLnBrk="1" hangingPunct="1">
              <a:tabLst>
                <a:tab pos="60325" algn="l"/>
              </a:tabLst>
              <a:defRPr/>
            </a:pPr>
            <a:r>
              <a:rPr lang="en-US" altLang="en-US" dirty="0" smtClean="0"/>
              <a:t>The </a:t>
            </a:r>
            <a:r>
              <a:rPr lang="en-US" altLang="en-US" b="1" dirty="0" smtClean="0"/>
              <a:t>asthenosphere</a:t>
            </a:r>
            <a:r>
              <a:rPr lang="en-US" altLang="en-US" dirty="0" smtClean="0"/>
              <a:t> is the same in composition as the crust, but different in how they move</a:t>
            </a:r>
          </a:p>
        </p:txBody>
      </p:sp>
    </p:spTree>
    <p:extLst>
      <p:ext uri="{BB962C8B-B14F-4D97-AF65-F5344CB8AC3E}">
        <p14:creationId xmlns:p14="http://schemas.microsoft.com/office/powerpoint/2010/main" val="2832332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609600"/>
            <a:ext cx="8229600" cy="4114800"/>
          </a:xfrm>
        </p:spPr>
        <p:txBody>
          <a:bodyPr/>
          <a:lstStyle/>
          <a:p>
            <a:pPr eaLnBrk="1" hangingPunct="1">
              <a:defRPr/>
            </a:pPr>
            <a:r>
              <a:rPr lang="en-US" b="1" dirty="0" smtClean="0"/>
              <a:t>Lithospheric plate: </a:t>
            </a:r>
            <a:r>
              <a:rPr lang="en-US" dirty="0" smtClean="0"/>
              <a:t>gigantic slabs that move in relation to each other-3 types of movement</a:t>
            </a:r>
            <a:endParaRPr lang="en-US" b="1" dirty="0" smtClean="0"/>
          </a:p>
        </p:txBody>
      </p:sp>
      <p:pic>
        <p:nvPicPr>
          <p:cNvPr id="1229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3013" y="2133600"/>
            <a:ext cx="7034213" cy="416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95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381000"/>
            <a:ext cx="8229600" cy="4114800"/>
          </a:xfrm>
        </p:spPr>
        <p:txBody>
          <a:bodyPr/>
          <a:lstStyle/>
          <a:p>
            <a:pPr marL="0" indent="0" eaLnBrk="1" hangingPunct="1">
              <a:buNone/>
              <a:defRPr/>
            </a:pPr>
            <a:r>
              <a:rPr lang="en-US" b="1" dirty="0" smtClean="0"/>
              <a:t>Types of plate boundaries</a:t>
            </a:r>
          </a:p>
          <a:p>
            <a:pPr marL="514350" indent="-514350" eaLnBrk="1" hangingPunct="1">
              <a:buFont typeface="Wingdings" panose="05000000000000000000" pitchFamily="2" charset="2"/>
              <a:buAutoNum type="arabicPeriod"/>
              <a:defRPr/>
            </a:pPr>
            <a:r>
              <a:rPr lang="en-US" b="1" dirty="0" smtClean="0"/>
              <a:t>Convergent plate or collision boundaries: </a:t>
            </a:r>
            <a:r>
              <a:rPr lang="en-US" dirty="0" smtClean="0"/>
              <a:t>2 or more lithospheric plates move towards each other and collide</a:t>
            </a:r>
          </a:p>
          <a:p>
            <a:pPr marL="0" indent="0" eaLnBrk="1" hangingPunct="1">
              <a:buNone/>
              <a:defRPr/>
            </a:pPr>
            <a:r>
              <a:rPr lang="en-US" sz="2400" dirty="0">
                <a:hlinkClick r:id="rId2"/>
              </a:rPr>
              <a:t>description of the 3 types of convergent plate boundaries and what happens at each</a:t>
            </a:r>
            <a:endParaRPr lang="en-US" sz="2400" dirty="0"/>
          </a:p>
          <a:p>
            <a:pPr marL="0" indent="0" eaLnBrk="1" hangingPunct="1">
              <a:buNone/>
              <a:defRPr/>
            </a:pPr>
            <a:r>
              <a:rPr lang="en-US" sz="2400" dirty="0">
                <a:hlinkClick r:id="rId3"/>
              </a:rPr>
              <a:t>Pictures of the boundaries</a:t>
            </a:r>
            <a:endParaRPr lang="en-US" sz="2400" dirty="0"/>
          </a:p>
        </p:txBody>
      </p:sp>
      <p:pic>
        <p:nvPicPr>
          <p:cNvPr id="1331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7212" y="4191000"/>
            <a:ext cx="3614738"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89612" y="3897314"/>
            <a:ext cx="4648200"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2097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sz="half" idx="1"/>
          </p:nvPr>
        </p:nvSpPr>
        <p:spPr>
          <a:xfrm>
            <a:off x="1943100" y="609600"/>
            <a:ext cx="8686800" cy="1752600"/>
          </a:xfrm>
        </p:spPr>
        <p:txBody>
          <a:bodyPr/>
          <a:lstStyle/>
          <a:p>
            <a:pPr marL="0" indent="0" eaLnBrk="1" hangingPunct="1">
              <a:buNone/>
              <a:defRPr/>
            </a:pPr>
            <a:r>
              <a:rPr lang="en-US" altLang="en-US" b="1" dirty="0"/>
              <a:t>2</a:t>
            </a:r>
            <a:r>
              <a:rPr lang="en-US" altLang="en-US" b="1" dirty="0" smtClean="0"/>
              <a:t>. Divergent plates: </a:t>
            </a:r>
            <a:r>
              <a:rPr lang="en-US" altLang="en-US" dirty="0" smtClean="0"/>
              <a:t>move away from each other</a:t>
            </a:r>
            <a:endParaRPr lang="en-US" altLang="en-US" b="1" dirty="0" smtClean="0"/>
          </a:p>
        </p:txBody>
      </p:sp>
      <p:pic>
        <p:nvPicPr>
          <p:cNvPr id="22533" name="Picture 5" descr="EFPlateP3"/>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22412" y="2066925"/>
            <a:ext cx="4953000" cy="2947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762" y="3200401"/>
            <a:ext cx="365760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867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5"/>
                                        </p:tgtEl>
                                        <p:attrNameLst>
                                          <p:attrName>style.visibility</p:attrName>
                                        </p:attrNameLst>
                                      </p:cBhvr>
                                      <p:to>
                                        <p:strVal val="visible"/>
                                      </p:to>
                                    </p:set>
                                    <p:anim calcmode="lin" valueType="num">
                                      <p:cBhvr additive="base">
                                        <p:cTn id="7" dur="500" fill="hold"/>
                                        <p:tgtEl>
                                          <p:spTgt spid="22535"/>
                                        </p:tgtEl>
                                        <p:attrNameLst>
                                          <p:attrName>ppt_x</p:attrName>
                                        </p:attrNameLst>
                                      </p:cBhvr>
                                      <p:tavLst>
                                        <p:tav tm="0">
                                          <p:val>
                                            <p:strVal val="#ppt_x"/>
                                          </p:val>
                                        </p:tav>
                                        <p:tav tm="100000">
                                          <p:val>
                                            <p:strVal val="#ppt_x"/>
                                          </p:val>
                                        </p:tav>
                                      </p:tavLst>
                                    </p:anim>
                                    <p:anim calcmode="lin" valueType="num">
                                      <p:cBhvr additive="base">
                                        <p:cTn id="8" dur="500" fill="hold"/>
                                        <p:tgtEl>
                                          <p:spTgt spid="2253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nodeType="clickEffect">
                                  <p:stCondLst>
                                    <p:cond delay="0"/>
                                  </p:stCondLst>
                                  <p:childTnLst>
                                    <p:anim calcmode="lin" valueType="num">
                                      <p:cBhvr additive="base">
                                        <p:cTn id="12" dur="500"/>
                                        <p:tgtEl>
                                          <p:spTgt spid="22535"/>
                                        </p:tgtEl>
                                        <p:attrNameLst>
                                          <p:attrName>ppt_x</p:attrName>
                                        </p:attrNameLst>
                                      </p:cBhvr>
                                      <p:tavLst>
                                        <p:tav tm="0">
                                          <p:val>
                                            <p:strVal val="ppt_x"/>
                                          </p:val>
                                        </p:tav>
                                        <p:tav tm="100000">
                                          <p:val>
                                            <p:strVal val="ppt_x"/>
                                          </p:val>
                                        </p:tav>
                                      </p:tavLst>
                                    </p:anim>
                                    <p:anim calcmode="lin" valueType="num">
                                      <p:cBhvr additive="base">
                                        <p:cTn id="13" dur="500"/>
                                        <p:tgtEl>
                                          <p:spTgt spid="22535"/>
                                        </p:tgtEl>
                                        <p:attrNameLst>
                                          <p:attrName>ppt_y</p:attrName>
                                        </p:attrNameLst>
                                      </p:cBhvr>
                                      <p:tavLst>
                                        <p:tav tm="0">
                                          <p:val>
                                            <p:strVal val="ppt_y"/>
                                          </p:val>
                                        </p:tav>
                                        <p:tav tm="100000">
                                          <p:val>
                                            <p:strVal val="1+ppt_h/2"/>
                                          </p:val>
                                        </p:tav>
                                      </p:tavLst>
                                    </p:anim>
                                    <p:set>
                                      <p:cBhvr>
                                        <p:cTn id="14" dur="1" fill="hold">
                                          <p:stCondLst>
                                            <p:cond delay="499"/>
                                          </p:stCondLst>
                                        </p:cTn>
                                        <p:tgtEl>
                                          <p:spTgt spid="2253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2533"/>
                                        </p:tgtEl>
                                        <p:attrNameLst>
                                          <p:attrName>style.visibility</p:attrName>
                                        </p:attrNameLst>
                                      </p:cBhvr>
                                      <p:to>
                                        <p:strVal val="visible"/>
                                      </p:to>
                                    </p:set>
                                    <p:anim calcmode="lin" valueType="num">
                                      <p:cBhvr additive="base">
                                        <p:cTn id="19" dur="500" fill="hold"/>
                                        <p:tgtEl>
                                          <p:spTgt spid="22533"/>
                                        </p:tgtEl>
                                        <p:attrNameLst>
                                          <p:attrName>ppt_x</p:attrName>
                                        </p:attrNameLst>
                                      </p:cBhvr>
                                      <p:tavLst>
                                        <p:tav tm="0">
                                          <p:val>
                                            <p:strVal val="#ppt_x"/>
                                          </p:val>
                                        </p:tav>
                                        <p:tav tm="100000">
                                          <p:val>
                                            <p:strVal val="#ppt_x"/>
                                          </p:val>
                                        </p:tav>
                                      </p:tavLst>
                                    </p:anim>
                                    <p:anim calcmode="lin" valueType="num">
                                      <p:cBhvr additive="base">
                                        <p:cTn id="20"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381000"/>
            <a:ext cx="8229600" cy="4114800"/>
          </a:xfrm>
        </p:spPr>
        <p:txBody>
          <a:bodyPr/>
          <a:lstStyle/>
          <a:p>
            <a:pPr marL="0" indent="0">
              <a:buNone/>
              <a:defRPr/>
            </a:pPr>
            <a:r>
              <a:rPr lang="en-US" dirty="0"/>
              <a:t>3</a:t>
            </a:r>
            <a:r>
              <a:rPr lang="en-US" dirty="0" smtClean="0"/>
              <a:t>. Transform boundary: Plates are moving parallel to each other</a:t>
            </a:r>
          </a:p>
          <a:p>
            <a:pPr marL="0" indent="0">
              <a:buNone/>
              <a:defRPr/>
            </a:pPr>
            <a:r>
              <a:rPr lang="en-US" dirty="0" smtClean="0">
                <a:hlinkClick r:id="rId2"/>
              </a:rPr>
              <a:t>Pictures and descriptions of all the plate boundary types</a:t>
            </a:r>
            <a:endParaRPr lang="en-US" dirty="0" smtClean="0"/>
          </a:p>
        </p:txBody>
      </p:sp>
      <p:pic>
        <p:nvPicPr>
          <p:cNvPr id="153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3612" y="2590801"/>
            <a:ext cx="5486400" cy="404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843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a:xfrm>
            <a:off x="1903412" y="152400"/>
            <a:ext cx="8229600" cy="4114800"/>
          </a:xfrm>
        </p:spPr>
        <p:txBody>
          <a:bodyPr/>
          <a:lstStyle/>
          <a:p>
            <a:pPr>
              <a:defRPr/>
            </a:pPr>
            <a:r>
              <a:rPr lang="en-US" dirty="0" smtClean="0"/>
              <a:t>Summarizes all three plate boundaries</a:t>
            </a:r>
            <a:endParaRPr lang="en-US" dirty="0"/>
          </a:p>
        </p:txBody>
      </p:sp>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0037" y="1600201"/>
            <a:ext cx="9101138"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186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812" y="838200"/>
            <a:ext cx="4343400" cy="5181600"/>
          </a:xfrm>
        </p:spPr>
        <p:txBody>
          <a:bodyPr/>
          <a:lstStyle/>
          <a:p>
            <a:pPr>
              <a:defRPr/>
            </a:pPr>
            <a:r>
              <a:rPr lang="en-US" b="1" dirty="0" smtClean="0"/>
              <a:t>Volcano: </a:t>
            </a:r>
            <a:r>
              <a:rPr lang="en-US" dirty="0" smtClean="0"/>
              <a:t>vent or fissure in Earth’s crust that allows magma, gases, and ash to escape from below the surface</a:t>
            </a:r>
            <a:endParaRPr lang="en-US" dirty="0"/>
          </a:p>
        </p:txBody>
      </p:sp>
      <p:pic>
        <p:nvPicPr>
          <p:cNvPr id="1741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6451" y="0"/>
            <a:ext cx="4816475"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2825" y="4291013"/>
            <a:ext cx="3567112"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21362" y="3852863"/>
            <a:ext cx="4629150"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339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Magma:</a:t>
            </a:r>
            <a:r>
              <a:rPr lang="en-US" dirty="0" smtClean="0"/>
              <a:t> molten rock material generated within Earth</a:t>
            </a:r>
          </a:p>
          <a:p>
            <a:pPr>
              <a:defRPr/>
            </a:pPr>
            <a:endParaRPr lang="en-US" dirty="0"/>
          </a:p>
          <a:p>
            <a:pPr>
              <a:defRPr/>
            </a:pPr>
            <a:endParaRPr lang="en-US" dirty="0" smtClean="0"/>
          </a:p>
          <a:p>
            <a:pPr>
              <a:defRPr/>
            </a:pPr>
            <a:endParaRPr lang="en-US" dirty="0" smtClean="0"/>
          </a:p>
          <a:p>
            <a:pPr>
              <a:defRPr/>
            </a:pPr>
            <a:endParaRPr lang="en-US" b="1" dirty="0" smtClean="0"/>
          </a:p>
          <a:p>
            <a:pPr>
              <a:defRPr/>
            </a:pPr>
            <a:r>
              <a:rPr lang="en-US" b="1" dirty="0" smtClean="0"/>
              <a:t>Lava:</a:t>
            </a:r>
            <a:r>
              <a:rPr lang="en-US" dirty="0" smtClean="0"/>
              <a:t> magma once it </a:t>
            </a:r>
          </a:p>
          <a:p>
            <a:pPr marL="0" indent="0">
              <a:buNone/>
              <a:defRPr/>
            </a:pPr>
            <a:r>
              <a:rPr lang="en-US" dirty="0" smtClean="0"/>
              <a:t>Has exited the volcano</a:t>
            </a:r>
            <a:endParaRPr lang="en-US" b="1" dirty="0"/>
          </a:p>
        </p:txBody>
      </p:sp>
      <p:pic>
        <p:nvPicPr>
          <p:cNvPr id="18435"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1612" y="3630614"/>
            <a:ext cx="374015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0612" y="1828800"/>
            <a:ext cx="406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031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381000"/>
            <a:ext cx="8229600" cy="4114800"/>
          </a:xfrm>
        </p:spPr>
        <p:txBody>
          <a:bodyPr/>
          <a:lstStyle/>
          <a:p>
            <a:pPr>
              <a:defRPr/>
            </a:pPr>
            <a:r>
              <a:rPr lang="en-US" b="1" dirty="0" smtClean="0"/>
              <a:t>Mid-ocean ridge: </a:t>
            </a:r>
            <a:r>
              <a:rPr lang="en-US" dirty="0" smtClean="0"/>
              <a:t>a continuous mountain range extending through all Of Earth’s ocean basins</a:t>
            </a:r>
          </a:p>
          <a:p>
            <a:pPr>
              <a:defRPr/>
            </a:pPr>
            <a:r>
              <a:rPr lang="en-US" sz="2400" dirty="0">
                <a:hlinkClick r:id="rId2"/>
              </a:rPr>
              <a:t>Pearson text book description of a mid-ocean ridge</a:t>
            </a:r>
            <a:endParaRPr lang="en-US" sz="2400" dirty="0"/>
          </a:p>
          <a:p>
            <a:pPr>
              <a:defRPr/>
            </a:pPr>
            <a:r>
              <a:rPr lang="en-US" sz="2400" dirty="0">
                <a:hlinkClick r:id="rId3"/>
              </a:rPr>
              <a:t>NOAA description of a mid-ocean ridge and rift valley</a:t>
            </a:r>
            <a:endParaRPr lang="en-US" sz="2400" dirty="0"/>
          </a:p>
        </p:txBody>
      </p:sp>
      <p:pic>
        <p:nvPicPr>
          <p:cNvPr id="19459" name="Picture 1"/>
          <p:cNvPicPr>
            <a:picLocks noChangeAspect="1"/>
          </p:cNvPicPr>
          <p:nvPr/>
        </p:nvPicPr>
        <p:blipFill>
          <a:blip r:embed="rId4">
            <a:extLst>
              <a:ext uri="{28A0092B-C50C-407E-A947-70E740481C1C}">
                <a14:useLocalDpi xmlns:a14="http://schemas.microsoft.com/office/drawing/2010/main" val="0"/>
              </a:ext>
            </a:extLst>
          </a:blip>
          <a:srcRect t="12465" r="1598"/>
          <a:stretch>
            <a:fillRect/>
          </a:stretch>
        </p:blipFill>
        <p:spPr bwMode="auto">
          <a:xfrm>
            <a:off x="3751262" y="3124200"/>
            <a:ext cx="66865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830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Rift Valley</a:t>
            </a:r>
            <a:r>
              <a:rPr lang="en-US" dirty="0" smtClean="0"/>
              <a:t>: A crest of the mid-ocean ridge where magma from deep in Earth rises up into to form rift valley to form volcanoes</a:t>
            </a:r>
          </a:p>
          <a:p>
            <a:pPr lvl="1">
              <a:defRPr/>
            </a:pPr>
            <a:r>
              <a:rPr lang="en-US" dirty="0" smtClean="0"/>
              <a:t>Occurs at divergent plate boundaries which causes the valley and allows material from deeper in the Earth to surface</a:t>
            </a:r>
          </a:p>
          <a:p>
            <a:pPr lvl="1">
              <a:defRPr/>
            </a:pPr>
            <a:r>
              <a:rPr lang="en-US" dirty="0" smtClean="0">
                <a:hlinkClick r:id="rId2"/>
              </a:rPr>
              <a:t>Videos, pictures and explanations of rift valleys</a:t>
            </a:r>
            <a:endParaRPr lang="en-US" dirty="0"/>
          </a:p>
        </p:txBody>
      </p:sp>
    </p:spTree>
    <p:extLst>
      <p:ext uri="{BB962C8B-B14F-4D97-AF65-F5344CB8AC3E}">
        <p14:creationId xmlns:p14="http://schemas.microsoft.com/office/powerpoint/2010/main" val="27534023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dirty="0" smtClean="0"/>
              <a:t>Volcanoes are more common under water</a:t>
            </a:r>
          </a:p>
          <a:p>
            <a:pPr>
              <a:defRPr/>
            </a:pPr>
            <a:r>
              <a:rPr lang="en-US" dirty="0" smtClean="0"/>
              <a:t>Volcanoes, earthquakes and islands are found in limited areas on the surface which are determined by the location of boundaries between the tectonic plates</a:t>
            </a:r>
            <a:endParaRPr lang="en-US" dirty="0"/>
          </a:p>
        </p:txBody>
      </p:sp>
    </p:spTree>
    <p:extLst>
      <p:ext uri="{BB962C8B-B14F-4D97-AF65-F5344CB8AC3E}">
        <p14:creationId xmlns:p14="http://schemas.microsoft.com/office/powerpoint/2010/main" val="3384946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dirty="0" smtClean="0"/>
              <a:t>Examples of the result of tectonic activity on the western edge of the United States  include the Cascade Mountain Range and the Hawaiian and Aleutian Islands.  Notice the arc of the Hawaiian and Aleutian Islands.</a:t>
            </a:r>
          </a:p>
          <a:p>
            <a:pPr>
              <a:defRPr/>
            </a:pPr>
            <a:endParaRPr lang="en-US" dirty="0"/>
          </a:p>
          <a:p>
            <a:pPr marL="0" indent="0">
              <a:buNone/>
              <a:defRPr/>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533401"/>
            <a:ext cx="8870950"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0913" y="228600"/>
            <a:ext cx="8004175" cy="6388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a:cxnSpLocks noChangeShapeType="1"/>
          </p:cNvCxnSpPr>
          <p:nvPr/>
        </p:nvCxnSpPr>
        <p:spPr bwMode="auto">
          <a:xfrm flipV="1">
            <a:off x="2817812" y="1524000"/>
            <a:ext cx="685800" cy="762000"/>
          </a:xfrm>
          <a:prstGeom prst="straightConnector1">
            <a:avLst/>
          </a:prstGeom>
          <a:noFill/>
          <a:ln w="9525"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a:spLocks noChangeArrowheads="1"/>
          </p:cNvSpPr>
          <p:nvPr/>
        </p:nvSpPr>
        <p:spPr bwMode="auto">
          <a:xfrm>
            <a:off x="3503612" y="1905001"/>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a:solidFill>
                  <a:srgbClr val="FF0000"/>
                </a:solidFill>
              </a:rPr>
              <a:t>Aleutian Islands</a:t>
            </a:r>
          </a:p>
        </p:txBody>
      </p:sp>
    </p:spTree>
    <p:extLst>
      <p:ext uri="{BB962C8B-B14F-4D97-AF65-F5344CB8AC3E}">
        <p14:creationId xmlns:p14="http://schemas.microsoft.com/office/powerpoint/2010/main" val="27209536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The Ring of Fire: </a:t>
            </a:r>
            <a:r>
              <a:rPr lang="en-US" dirty="0" smtClean="0"/>
              <a:t>A circular formation of volcanoes that are the best known and most concentrated</a:t>
            </a:r>
          </a:p>
          <a:p>
            <a:pPr>
              <a:defRPr/>
            </a:pPr>
            <a:r>
              <a:rPr lang="en-US" sz="2400" dirty="0">
                <a:hlinkClick r:id="rId2"/>
              </a:rPr>
              <a:t>More information on the ring of fire</a:t>
            </a:r>
            <a:endParaRPr lang="en-US" sz="2400" dirty="0"/>
          </a:p>
          <a:p>
            <a:pPr>
              <a:defRPr/>
            </a:pPr>
            <a:r>
              <a:rPr lang="en-US" sz="2000" dirty="0">
                <a:hlinkClick r:id="rId3"/>
              </a:rPr>
              <a:t>Because I know that it is probably already going through your head anyway...</a:t>
            </a:r>
            <a:endParaRPr lang="en-US" sz="2000" dirty="0"/>
          </a:p>
          <a:p>
            <a:pPr>
              <a:defRPr/>
            </a:pPr>
            <a:endParaRPr lang="en-US" dirty="0"/>
          </a:p>
        </p:txBody>
      </p:sp>
      <p:pic>
        <p:nvPicPr>
          <p:cNvPr id="2355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2812" y="3276600"/>
            <a:ext cx="5181600"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496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a:t>Hot spot</a:t>
            </a:r>
            <a:r>
              <a:rPr lang="en-US" dirty="0"/>
              <a:t>: a fixed source of abundant rising magma that forms a volcanic center that has persisted for tens of millions of years</a:t>
            </a:r>
          </a:p>
          <a:p>
            <a:pPr>
              <a:defRPr/>
            </a:pPr>
            <a:r>
              <a:rPr lang="en-US" b="1" dirty="0"/>
              <a:t>Seamount</a:t>
            </a:r>
            <a:r>
              <a:rPr lang="en-US" dirty="0"/>
              <a:t>: an elevation of the seafloor, 1000m or higher, either flat-topped or peaked</a:t>
            </a:r>
          </a:p>
          <a:p>
            <a:pPr>
              <a:defRPr/>
            </a:pPr>
            <a:endParaRPr lang="en-US" dirty="0"/>
          </a:p>
        </p:txBody>
      </p:sp>
    </p:spTree>
    <p:extLst>
      <p:ext uri="{BB962C8B-B14F-4D97-AF65-F5344CB8AC3E}">
        <p14:creationId xmlns:p14="http://schemas.microsoft.com/office/powerpoint/2010/main" val="1250220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012" y="4702175"/>
            <a:ext cx="8229600" cy="4114800"/>
          </a:xfrm>
        </p:spPr>
        <p:txBody>
          <a:bodyPr/>
          <a:lstStyle/>
          <a:p>
            <a:pPr marL="0" indent="0">
              <a:buNone/>
              <a:defRPr/>
            </a:pPr>
            <a:endParaRPr lang="en-US" sz="2000" dirty="0">
              <a:hlinkClick r:id=""/>
            </a:endParaRPr>
          </a:p>
          <a:p>
            <a:pPr>
              <a:defRPr/>
            </a:pPr>
            <a:r>
              <a:rPr lang="en-US" sz="2000" dirty="0">
                <a:hlinkClick r:id=""/>
              </a:rPr>
              <a:t>Formation of  the Hawaiian islands</a:t>
            </a:r>
            <a:endParaRPr lang="en-US" sz="2000" dirty="0"/>
          </a:p>
          <a:p>
            <a:pPr>
              <a:defRPr/>
            </a:pPr>
            <a:r>
              <a:rPr lang="en-US" sz="2000" dirty="0">
                <a:hlinkClick r:id="rId2"/>
              </a:rPr>
              <a:t>USGS information on how the Hawaiian islands were formed</a:t>
            </a:r>
            <a:endParaRPr lang="en-US" sz="2000" dirty="0"/>
          </a:p>
          <a:p>
            <a:pPr>
              <a:defRPr/>
            </a:pPr>
            <a:r>
              <a:rPr lang="en-US" sz="2000" dirty="0">
                <a:hlinkClick r:id="rId3"/>
              </a:rPr>
              <a:t>Information on how the Hawaiian Islands, Aleutian Islands and Emperor Seamounts were formed</a:t>
            </a:r>
            <a:endParaRPr lang="en-US" sz="2000" dirty="0"/>
          </a:p>
        </p:txBody>
      </p:sp>
      <p:sp>
        <p:nvSpPr>
          <p:cNvPr id="25603" name="TextBox 1"/>
          <p:cNvSpPr txBox="1">
            <a:spLocks noChangeArrowheads="1"/>
          </p:cNvSpPr>
          <p:nvPr/>
        </p:nvSpPr>
        <p:spPr bwMode="auto">
          <a:xfrm>
            <a:off x="1827212" y="914400"/>
            <a:ext cx="8153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a:solidFill>
                  <a:srgbClr val="FFFFFF"/>
                </a:solidFill>
              </a:rPr>
              <a:t>The Hawaiian Islands and the Emperor Seamounts were formed by the same hot spot.  What can we learn from their shape?</a:t>
            </a:r>
          </a:p>
        </p:txBody>
      </p:sp>
      <p:pic>
        <p:nvPicPr>
          <p:cNvPr id="25604" name="Picture 3"/>
          <p:cNvPicPr>
            <a:picLocks noChangeAspect="1"/>
          </p:cNvPicPr>
          <p:nvPr/>
        </p:nvPicPr>
        <p:blipFill>
          <a:blip r:embed="rId4">
            <a:extLst>
              <a:ext uri="{28A0092B-C50C-407E-A947-70E740481C1C}">
                <a14:useLocalDpi xmlns:a14="http://schemas.microsoft.com/office/drawing/2010/main" val="0"/>
              </a:ext>
            </a:extLst>
          </a:blip>
          <a:srcRect l="-2" r="2489" b="9496"/>
          <a:stretch>
            <a:fillRect/>
          </a:stretch>
        </p:blipFill>
        <p:spPr bwMode="auto">
          <a:xfrm>
            <a:off x="3656013" y="2555875"/>
            <a:ext cx="4086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377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Earthquake: </a:t>
            </a:r>
            <a:r>
              <a:rPr lang="en-US" dirty="0" smtClean="0"/>
              <a:t>a sudden motion or shaking of Earth as rocks break along an extensive surface within Earth</a:t>
            </a:r>
          </a:p>
          <a:p>
            <a:pPr lvl="1">
              <a:defRPr/>
            </a:pPr>
            <a:r>
              <a:rPr lang="en-US" dirty="0"/>
              <a:t>Around the surface of the Earth, where do you think earthquakes will most often be found?</a:t>
            </a:r>
          </a:p>
          <a:p>
            <a:pPr lvl="1">
              <a:defRPr/>
            </a:pPr>
            <a:r>
              <a:rPr lang="en-US" dirty="0"/>
              <a:t>What is causing them</a:t>
            </a:r>
            <a:r>
              <a:rPr lang="en-US" dirty="0" smtClean="0"/>
              <a:t>?</a:t>
            </a:r>
          </a:p>
          <a:p>
            <a:pPr>
              <a:defRPr/>
            </a:pPr>
            <a:r>
              <a:rPr lang="en-US" dirty="0" smtClean="0">
                <a:hlinkClick r:id="rId2" action="ppaction://hlinkfile"/>
              </a:rPr>
              <a:t>What causes an earthquake-ask an Earth  scientist</a:t>
            </a:r>
            <a:endParaRPr lang="en-US" dirty="0" smtClean="0"/>
          </a:p>
          <a:p>
            <a:pPr>
              <a:defRPr/>
            </a:pPr>
            <a:r>
              <a:rPr lang="en-US" dirty="0" smtClean="0">
                <a:hlinkClick r:id="rId3"/>
              </a:rPr>
              <a:t>Where do Earthquakes occur and why-British Geological Survey</a:t>
            </a:r>
            <a:endParaRPr lang="en-US" dirty="0" smtClean="0"/>
          </a:p>
        </p:txBody>
      </p:sp>
    </p:spTree>
    <p:extLst>
      <p:ext uri="{BB962C8B-B14F-4D97-AF65-F5344CB8AC3E}">
        <p14:creationId xmlns:p14="http://schemas.microsoft.com/office/powerpoint/2010/main" val="24832060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7212" y="762000"/>
            <a:ext cx="8229600" cy="4114800"/>
          </a:xfrm>
        </p:spPr>
        <p:txBody>
          <a:bodyPr/>
          <a:lstStyle/>
          <a:p>
            <a:pPr>
              <a:defRPr/>
            </a:pPr>
            <a:r>
              <a:rPr lang="en-US" b="1" dirty="0" smtClean="0"/>
              <a:t>Earthquake (seismic) waves: </a:t>
            </a:r>
            <a:r>
              <a:rPr lang="en-US" dirty="0" smtClean="0"/>
              <a:t>a general term for all elastic waves in Earth produced by earthquakes or generated artificially by explosions (we will be connecting this to a fracking paper later in the semester)</a:t>
            </a:r>
          </a:p>
          <a:p>
            <a:pPr>
              <a:defRPr/>
            </a:pPr>
            <a:r>
              <a:rPr lang="en-US" dirty="0" smtClean="0"/>
              <a:t>Movement of the earth’s crust causes the seismic waves</a:t>
            </a:r>
          </a:p>
          <a:p>
            <a:pPr>
              <a:defRPr/>
            </a:pPr>
            <a:r>
              <a:rPr lang="en-US" dirty="0" smtClean="0"/>
              <a:t>Earthquakes usually occur at some depth below the surface of the Earth</a:t>
            </a:r>
            <a:endParaRPr lang="en-US" dirty="0"/>
          </a:p>
        </p:txBody>
      </p:sp>
    </p:spTree>
    <p:extLst>
      <p:ext uri="{BB962C8B-B14F-4D97-AF65-F5344CB8AC3E}">
        <p14:creationId xmlns:p14="http://schemas.microsoft.com/office/powerpoint/2010/main" val="19638709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3237" y="152400"/>
            <a:ext cx="8229600" cy="4114800"/>
          </a:xfrm>
        </p:spPr>
        <p:txBody>
          <a:bodyPr/>
          <a:lstStyle/>
          <a:p>
            <a:pPr>
              <a:defRPr/>
            </a:pPr>
            <a:r>
              <a:rPr lang="en-US" b="1" dirty="0" smtClean="0"/>
              <a:t>Earthquake focus (foci):</a:t>
            </a:r>
            <a:r>
              <a:rPr lang="en-US" dirty="0" smtClean="0"/>
              <a:t> The place in the Earth where rupture of the ground occurs (usually below the surface of the Earth)</a:t>
            </a:r>
          </a:p>
          <a:p>
            <a:pPr>
              <a:defRPr/>
            </a:pPr>
            <a:r>
              <a:rPr lang="en-US" b="1" dirty="0" smtClean="0"/>
              <a:t>Epicenter:</a:t>
            </a:r>
            <a:r>
              <a:rPr lang="en-US" dirty="0" smtClean="0"/>
              <a:t> The geographic point on Earth’s surface directly above the focus</a:t>
            </a:r>
            <a:endParaRPr lang="en-US" dirty="0"/>
          </a:p>
        </p:txBody>
      </p:sp>
      <p:pic>
        <p:nvPicPr>
          <p:cNvPr id="2867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7851" y="3810000"/>
            <a:ext cx="3900487"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80113" y="3429000"/>
            <a:ext cx="4060825"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50250" y="6424614"/>
            <a:ext cx="1706562"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646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0" i="0" u="none" strike="noStrike" cap="none" normalizeH="0" baseline="0" smtClean="0">
            <a:ln>
              <a:noFill/>
            </a:ln>
            <a:solidFill>
              <a:schemeClr val="tx1"/>
            </a:solidFill>
            <a:effectLst/>
            <a:latin typeface="Tahoma" panose="020B0604030504040204" pitchFamily="34" charset="0"/>
          </a:defRPr>
        </a:defPPr>
      </a:lstStyle>
    </a:lnDef>
    <a:txDef>
      <a:spPr>
        <a:noFill/>
      </a:spPr>
      <a:bodyPr wrap="square" rtlCol="0">
        <a:spAutoFit/>
      </a:bodyPr>
      <a:lstStyle>
        <a:defPPr>
          <a:defRPr smtClean="0"/>
        </a:defPPr>
      </a:lstStyle>
    </a:tx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15ED37-D514-41C3-9B3C-B262145D17B7}">
  <ds:schemaRefs>
    <ds:schemaRef ds:uri="http://purl.org/dc/terms/"/>
    <ds:schemaRef ds:uri="http://schemas.microsoft.com/office/2006/documentManagement/types"/>
    <ds:schemaRef ds:uri="http://purl.org/dc/dcmitype/"/>
    <ds:schemaRef ds:uri="http://www.w3.org/XML/1998/namespace"/>
    <ds:schemaRef ds:uri="http://schemas.microsoft.com/office/2006/metadata/properties"/>
    <ds:schemaRef ds:uri="a4f35948-e619-41b3-aa29-22878b09cfd2"/>
    <ds:schemaRef ds:uri="http://schemas.microsoft.com/office/infopath/2007/PartnerControls"/>
    <ds:schemaRef ds:uri="http://schemas.openxmlformats.org/package/2006/metadata/core-properties"/>
    <ds:schemaRef ds:uri="40262f94-9f35-4ac3-9a90-690165a166b7"/>
    <ds:schemaRef ds:uri="http://purl.org/dc/elements/1.1/"/>
  </ds:schemaRefs>
</ds:datastoreItem>
</file>

<file path=customXml/itemProps3.xml><?xml version="1.0" encoding="utf-8"?>
<ds:datastoreItem xmlns:ds="http://schemas.openxmlformats.org/officeDocument/2006/customXml" ds:itemID="{3E783485-1103-4BBC-98A1-D39A24815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8</TotalTime>
  <Words>747</Words>
  <Application>Microsoft Office PowerPoint</Application>
  <PresentationFormat>Custom</PresentationFormat>
  <Paragraphs>71</Paragraphs>
  <Slides>25</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Arial</vt:lpstr>
      <vt:lpstr>Calibri</vt:lpstr>
      <vt:lpstr>Calibri Light</vt:lpstr>
      <vt:lpstr>Century Gothic</vt:lpstr>
      <vt:lpstr>Euphemia</vt:lpstr>
      <vt:lpstr>Tahoma</vt:lpstr>
      <vt:lpstr>Wingdings</vt:lpstr>
      <vt:lpstr>Snowflakes design template</vt:lpstr>
      <vt:lpstr>Textured</vt:lpstr>
      <vt:lpstr>Office Theme</vt:lpstr>
      <vt:lpstr>Plate Tectonics</vt:lpstr>
      <vt:lpstr>Plate Tectonics haven’t fixed yet</vt:lpstr>
      <vt:lpstr>Plate Tectonics</vt:lpstr>
      <vt:lpstr>Layers of the Earth</vt:lpstr>
      <vt:lpstr>Plate Tectonics</vt:lpstr>
      <vt:lpstr>PowerPoint Presentation</vt:lpstr>
      <vt:lpstr>PowerPoint Presentation</vt:lpstr>
      <vt:lpstr>Plate Tectonics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Plate Tectonics</dc:title>
  <dc:creator>Smyser, Cynthia Ann</dc:creator>
  <cp:lastModifiedBy>Smyser, Cynthia Ann</cp:lastModifiedBy>
  <cp:revision>1</cp:revision>
  <dcterms:created xsi:type="dcterms:W3CDTF">2020-01-03T21:50:03Z</dcterms:created>
  <dcterms:modified xsi:type="dcterms:W3CDTF">2020-01-03T21:58:15Z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